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6" r:id="rId5"/>
    <p:sldMasterId id="2147483684" r:id="rId6"/>
    <p:sldMasterId id="2147483672" r:id="rId7"/>
  </p:sldMasterIdLst>
  <p:notesMasterIdLst>
    <p:notesMasterId r:id="rId43"/>
  </p:notesMasterIdLst>
  <p:sldIdLst>
    <p:sldId id="262" r:id="rId8"/>
    <p:sldId id="323" r:id="rId9"/>
    <p:sldId id="331" r:id="rId10"/>
    <p:sldId id="311" r:id="rId11"/>
    <p:sldId id="349" r:id="rId12"/>
    <p:sldId id="320" r:id="rId13"/>
    <p:sldId id="319" r:id="rId14"/>
    <p:sldId id="321" r:id="rId15"/>
    <p:sldId id="322" r:id="rId16"/>
    <p:sldId id="332" r:id="rId17"/>
    <p:sldId id="333" r:id="rId18"/>
    <p:sldId id="334" r:id="rId19"/>
    <p:sldId id="313" r:id="rId20"/>
    <p:sldId id="335" r:id="rId21"/>
    <p:sldId id="317" r:id="rId22"/>
    <p:sldId id="336" r:id="rId23"/>
    <p:sldId id="324" r:id="rId24"/>
    <p:sldId id="337" r:id="rId25"/>
    <p:sldId id="326" r:id="rId26"/>
    <p:sldId id="338" r:id="rId27"/>
    <p:sldId id="325" r:id="rId28"/>
    <p:sldId id="339" r:id="rId29"/>
    <p:sldId id="312" r:id="rId30"/>
    <p:sldId id="341" r:id="rId31"/>
    <p:sldId id="342" r:id="rId32"/>
    <p:sldId id="343" r:id="rId33"/>
    <p:sldId id="329" r:id="rId34"/>
    <p:sldId id="344" r:id="rId35"/>
    <p:sldId id="318" r:id="rId36"/>
    <p:sldId id="316" r:id="rId37"/>
    <p:sldId id="346" r:id="rId38"/>
    <p:sldId id="348" r:id="rId39"/>
    <p:sldId id="345" r:id="rId40"/>
    <p:sldId id="314" r:id="rId41"/>
    <p:sldId id="330"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889D8A-F872-BC62-9DFC-B531EF8F7DCE}" name="Kevin Medeiros" initials="KM" userId="S::kmedeiros@cck-law.com::d383790e-35e7-4ead-806d-133cad865a1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84D"/>
    <a:srgbClr val="F7F5F5"/>
    <a:srgbClr val="F0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5615" autoAdjust="0"/>
  </p:normalViewPr>
  <p:slideViewPr>
    <p:cSldViewPr snapToGrid="0">
      <p:cViewPr>
        <p:scale>
          <a:sx n="76" d="100"/>
          <a:sy n="76" d="100"/>
        </p:scale>
        <p:origin x="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notesMaster" Target="notesMasters/notesMaster1.xml"/><Relationship Id="rId48"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EF1030-7587-43E7-BD13-765B9C078D50}" type="datetimeFigureOut">
              <a:rPr lang="en-US" smtClean="0"/>
              <a:t>9/30/2025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E9173-B9AB-4460-B6E5-31E842581FBE}" type="slidenum">
              <a:rPr lang="en-US" smtClean="0"/>
              <a:t>‹#›</a:t>
            </a:fld>
            <a:endParaRPr lang="en-US" dirty="0"/>
          </a:p>
        </p:txBody>
      </p:sp>
    </p:spTree>
    <p:extLst>
      <p:ext uri="{BB962C8B-B14F-4D97-AF65-F5344CB8AC3E}">
        <p14:creationId xmlns:p14="http://schemas.microsoft.com/office/powerpoint/2010/main" val="3766541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E9173-B9AB-4460-B6E5-31E842581FBE}" type="slidenum">
              <a:rPr lang="en-US" smtClean="0"/>
              <a:t>1</a:t>
            </a:fld>
            <a:endParaRPr lang="en-US" dirty="0"/>
          </a:p>
        </p:txBody>
      </p:sp>
    </p:spTree>
    <p:extLst>
      <p:ext uri="{BB962C8B-B14F-4D97-AF65-F5344CB8AC3E}">
        <p14:creationId xmlns:p14="http://schemas.microsoft.com/office/powerpoint/2010/main" val="2340697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BA9D0-A013-EB2A-73DD-91EF23D59B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A5DBF5-6BAA-AB18-1AB1-B95B045682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408D67-CBED-0EC8-06D8-9BE5FADBEA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017989-C20A-7493-0F54-D0DD43AB6389}"/>
              </a:ext>
            </a:extLst>
          </p:cNvPr>
          <p:cNvSpPr>
            <a:spLocks noGrp="1"/>
          </p:cNvSpPr>
          <p:nvPr>
            <p:ph type="sldNum" sz="quarter" idx="5"/>
          </p:nvPr>
        </p:nvSpPr>
        <p:spPr/>
        <p:txBody>
          <a:bodyPr/>
          <a:lstStyle/>
          <a:p>
            <a:fld id="{D0CE9173-B9AB-4460-B6E5-31E842581FBE}" type="slidenum">
              <a:rPr lang="en-US" smtClean="0"/>
              <a:t>2</a:t>
            </a:fld>
            <a:endParaRPr lang="en-US" dirty="0"/>
          </a:p>
        </p:txBody>
      </p:sp>
    </p:spTree>
    <p:extLst>
      <p:ext uri="{BB962C8B-B14F-4D97-AF65-F5344CB8AC3E}">
        <p14:creationId xmlns:p14="http://schemas.microsoft.com/office/powerpoint/2010/main" val="1926372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CE9173-B9AB-4460-B6E5-31E842581FBE}" type="slidenum">
              <a:rPr lang="en-US" smtClean="0"/>
              <a:t>4</a:t>
            </a:fld>
            <a:endParaRPr lang="en-US" dirty="0"/>
          </a:p>
        </p:txBody>
      </p:sp>
    </p:spTree>
    <p:extLst>
      <p:ext uri="{BB962C8B-B14F-4D97-AF65-F5344CB8AC3E}">
        <p14:creationId xmlns:p14="http://schemas.microsoft.com/office/powerpoint/2010/main" val="976920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5631A-2F0D-9FB6-B73B-EC92D632E4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21D72-83FD-F456-B4F9-B94F1C02ED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E83EAE-1907-B2EE-88A6-ADAB1AFF52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F385D3-098A-70D4-E287-F5BA90EC41E2}"/>
              </a:ext>
            </a:extLst>
          </p:cNvPr>
          <p:cNvSpPr>
            <a:spLocks noGrp="1"/>
          </p:cNvSpPr>
          <p:nvPr>
            <p:ph type="sldNum" sz="quarter" idx="5"/>
          </p:nvPr>
        </p:nvSpPr>
        <p:spPr/>
        <p:txBody>
          <a:bodyPr/>
          <a:lstStyle/>
          <a:p>
            <a:fld id="{D0CE9173-B9AB-4460-B6E5-31E842581FBE}" type="slidenum">
              <a:rPr lang="en-US" smtClean="0"/>
              <a:t>5</a:t>
            </a:fld>
            <a:endParaRPr lang="en-US" dirty="0"/>
          </a:p>
        </p:txBody>
      </p:sp>
    </p:spTree>
    <p:extLst>
      <p:ext uri="{BB962C8B-B14F-4D97-AF65-F5344CB8AC3E}">
        <p14:creationId xmlns:p14="http://schemas.microsoft.com/office/powerpoint/2010/main" val="1132476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FA154-3EE1-76F2-0123-07EDD8AA0F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CB460C-5462-C096-8512-050366AFF8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0C52AE-FFED-415F-0E1E-B94088B8B8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2D9AFA-CCC4-48E4-1F52-980463A77712}"/>
              </a:ext>
            </a:extLst>
          </p:cNvPr>
          <p:cNvSpPr>
            <a:spLocks noGrp="1"/>
          </p:cNvSpPr>
          <p:nvPr>
            <p:ph type="sldNum" sz="quarter" idx="5"/>
          </p:nvPr>
        </p:nvSpPr>
        <p:spPr/>
        <p:txBody>
          <a:bodyPr/>
          <a:lstStyle/>
          <a:p>
            <a:fld id="{D0CE9173-B9AB-4460-B6E5-31E842581FBE}" type="slidenum">
              <a:rPr lang="en-US" smtClean="0"/>
              <a:t>35</a:t>
            </a:fld>
            <a:endParaRPr lang="en-US" dirty="0"/>
          </a:p>
        </p:txBody>
      </p:sp>
    </p:spTree>
    <p:extLst>
      <p:ext uri="{BB962C8B-B14F-4D97-AF65-F5344CB8AC3E}">
        <p14:creationId xmlns:p14="http://schemas.microsoft.com/office/powerpoint/2010/main" val="341882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9F18-52A8-4AF7-8155-166B104185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9F03A1-2699-4460-AA2E-275C4E76D7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FBDE4D-9569-40A9-A93C-B78ED0A16E1E}"/>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5" name="Footer Placeholder 4">
            <a:extLst>
              <a:ext uri="{FF2B5EF4-FFF2-40B4-BE49-F238E27FC236}">
                <a16:creationId xmlns:a16="http://schemas.microsoft.com/office/drawing/2014/main" id="{0F82AA83-725B-4169-9853-1CE433B3B0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6D0A09C-AD18-4CF2-8329-D170BE0489A8}"/>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342256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4CD5E-C8BB-4651-946C-8E3E15A936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51F415-88CE-4EBB-B84C-8CC00E0D43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1A97D-CE7D-4E49-AD93-5D6107722360}"/>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5" name="Footer Placeholder 4">
            <a:extLst>
              <a:ext uri="{FF2B5EF4-FFF2-40B4-BE49-F238E27FC236}">
                <a16:creationId xmlns:a16="http://schemas.microsoft.com/office/drawing/2014/main" id="{0ABAAF3E-C385-45DA-9909-D67DC72E01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286A04-ADA6-423B-A956-F466C0F034FA}"/>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227042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D92A24-FBC6-49B0-87EA-267E3E737E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FCB1C3-F999-4E97-BDB6-9A60A7D8CE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0E870D-F892-4858-B3DD-C83541BF925D}"/>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5" name="Footer Placeholder 4">
            <a:extLst>
              <a:ext uri="{FF2B5EF4-FFF2-40B4-BE49-F238E27FC236}">
                <a16:creationId xmlns:a16="http://schemas.microsoft.com/office/drawing/2014/main" id="{13387490-B48C-4F56-90F4-38EF85E7A6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9EC2EA-99BD-42E8-8FB3-E1199534D7A3}"/>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3193959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377C4-A61A-A3E4-9035-7F56DAC1C7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FBD52-D538-9A09-C0D9-9B757232C3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20BA4D-970C-DC6E-E09B-67C4BD5FB2C8}"/>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C868DFD7-1115-B982-2728-A7FA5A6D5C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5E1B630-0CB0-BD3E-529B-B66625F4816E}"/>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322085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18BB-8CE3-F016-F6A7-C45A111238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B39845-7086-A1E5-B0C4-5B6AD37545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EC1425-DF99-69C6-BA46-EF08B1193E44}"/>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72CEA552-C40A-4F29-A6B5-2BCEC37930C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A8D47D-F588-0A9A-C136-86350D7115AF}"/>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2268035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8A82D-1C45-9472-DC87-DEBF5E7F1A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830007-AE1B-20EF-086C-5A6A8521FC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982943-A839-EA0C-9C80-60AA6AE59237}"/>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6800B7BF-525C-E9F2-FC92-FC855457F94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AA61C2-E00E-3F81-FD1C-60915B9791F7}"/>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4193487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3E642-A26A-DCF8-56BD-4D7CF3D913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343DD6-80F7-AEEA-4CC1-5DE215EC5F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6E6B20-D31F-7B7A-C0C2-DDCE05D664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025D3E-93E2-AD8F-BBBA-5A6353692448}"/>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6" name="Footer Placeholder 5">
            <a:extLst>
              <a:ext uri="{FF2B5EF4-FFF2-40B4-BE49-F238E27FC236}">
                <a16:creationId xmlns:a16="http://schemas.microsoft.com/office/drawing/2014/main" id="{127EAC03-5FBB-2F23-CCD1-7269CD3943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41DED7-6744-B479-6DBD-068EA7BFE6C7}"/>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392735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C6CD4-3398-88BE-CFED-29DBCCA0C8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773058-A5F7-D2F7-51E6-C2BBBA2954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86288F-A4DD-6D45-0505-F5B1FEE7E2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125708-0840-580B-F831-07A625BAA5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54F873-9293-48AE-4553-CF47D39EBC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66E546-1E16-131B-E42A-639A17A0132F}"/>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8" name="Footer Placeholder 7">
            <a:extLst>
              <a:ext uri="{FF2B5EF4-FFF2-40B4-BE49-F238E27FC236}">
                <a16:creationId xmlns:a16="http://schemas.microsoft.com/office/drawing/2014/main" id="{8945E8DC-047E-E300-3B74-63AE46F9427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2BD2648-4535-5FE7-6535-FF63029227E2}"/>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865713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5A7F1-46F2-2C4E-EE40-BE0C58093B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2DBD60-FFA5-F179-7283-7189CFCF5861}"/>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4" name="Footer Placeholder 3">
            <a:extLst>
              <a:ext uri="{FF2B5EF4-FFF2-40B4-BE49-F238E27FC236}">
                <a16:creationId xmlns:a16="http://schemas.microsoft.com/office/drawing/2014/main" id="{05E0EF2E-9C43-DEAD-D5E4-A39C458C99F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8A33942-3ABD-D668-796C-FA35BD480E46}"/>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2763780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45D383-0420-19BB-68DF-C79215B48E71}"/>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3" name="Footer Placeholder 2">
            <a:extLst>
              <a:ext uri="{FF2B5EF4-FFF2-40B4-BE49-F238E27FC236}">
                <a16:creationId xmlns:a16="http://schemas.microsoft.com/office/drawing/2014/main" id="{2946F43E-BA11-BC3E-CB29-DF9AA21704E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ED3ECFD-9F72-DE1A-F2C2-FD5F5BB6783C}"/>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1106815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59969-6A7C-4A08-5992-38DFD776C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D70B0E-4C9E-40A0-3D7B-5C64FFA9F6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30E65D-CFAF-D2F8-AA18-AA406A15AE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91E8F-832E-D9BA-D9EB-B05D112D03FE}"/>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6" name="Footer Placeholder 5">
            <a:extLst>
              <a:ext uri="{FF2B5EF4-FFF2-40B4-BE49-F238E27FC236}">
                <a16:creationId xmlns:a16="http://schemas.microsoft.com/office/drawing/2014/main" id="{3F0FBAAC-ECA3-CD82-9DF8-0ADB47827F7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D5CE676-A890-B1EC-C6A8-6C4089C09225}"/>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1618678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BB7117-B4AF-49A2-8B62-D7C7253CD9CE}"/>
              </a:ext>
            </a:extLst>
          </p:cNvPr>
          <p:cNvSpPr>
            <a:spLocks noGrp="1"/>
          </p:cNvSpPr>
          <p:nvPr>
            <p:ph idx="1"/>
          </p:nvPr>
        </p:nvSpPr>
        <p:spPr>
          <a:solidFill>
            <a:schemeClr val="bg1"/>
          </a:solidFill>
          <a:ln w="25400">
            <a:solidFill>
              <a:schemeClr val="accent4">
                <a:lumMod val="50000"/>
              </a:schemeClr>
            </a:solidFill>
          </a:ln>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87B5290F-1529-9EA5-13C9-5CDC77AC2378}"/>
              </a:ext>
            </a:extLst>
          </p:cNvPr>
          <p:cNvPicPr>
            <a:picLocks noChangeAspect="1"/>
          </p:cNvPicPr>
          <p:nvPr userDrawn="1"/>
        </p:nvPicPr>
        <p:blipFill>
          <a:blip r:embed="rId2"/>
          <a:stretch>
            <a:fillRect/>
          </a:stretch>
        </p:blipFill>
        <p:spPr>
          <a:xfrm>
            <a:off x="8286750" y="681037"/>
            <a:ext cx="3067050" cy="771525"/>
          </a:xfrm>
          <a:prstGeom prst="rect">
            <a:avLst/>
          </a:prstGeom>
        </p:spPr>
      </p:pic>
    </p:spTree>
    <p:extLst>
      <p:ext uri="{BB962C8B-B14F-4D97-AF65-F5344CB8AC3E}">
        <p14:creationId xmlns:p14="http://schemas.microsoft.com/office/powerpoint/2010/main" val="13590094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C7317-11CE-6D21-E8B6-E9C44B327F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5C7318-9730-9CA5-EBC8-A16C0AEFD8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F592716-6894-43D7-E0F8-B758A5BD2C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C5C099-DD61-1032-CB85-7EAC98E1756F}"/>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6" name="Footer Placeholder 5">
            <a:extLst>
              <a:ext uri="{FF2B5EF4-FFF2-40B4-BE49-F238E27FC236}">
                <a16:creationId xmlns:a16="http://schemas.microsoft.com/office/drawing/2014/main" id="{C134D2F9-9834-04FD-5D6D-582D84671A1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E83A8CE-26F7-BAFB-2FD4-6FA51DA6BA7B}"/>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838414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26925-AAAD-7C7C-3681-992F32CCF9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D7EA6A-4ABC-542C-DD33-3928BB5880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53900F-3268-6682-7868-BA7BF1E1E5D4}"/>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5903D9CE-962E-AC37-519B-1E136AD57B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F8B252-1119-4E23-06A9-2ED8A60E1BEB}"/>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18970152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C6070F-0030-BEFE-BF0B-FB44F26B5B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FD5285-6777-EA6D-A130-CA8CBABCE2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0B0E1D-7D2C-4097-F6C3-02C8EA391F63}"/>
              </a:ext>
            </a:extLst>
          </p:cNvPr>
          <p:cNvSpPr>
            <a:spLocks noGrp="1"/>
          </p:cNvSpPr>
          <p:nvPr>
            <p:ph type="dt" sz="half" idx="10"/>
          </p:nvPr>
        </p:nvSpPr>
        <p:spPr/>
        <p:txBody>
          <a:body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84784425-65CF-F53E-754C-1D79591896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95B0C2-53BD-D559-C084-97F43A3CA7ED}"/>
              </a:ext>
            </a:extLst>
          </p:cNvPr>
          <p:cNvSpPr>
            <a:spLocks noGrp="1"/>
          </p:cNvSpPr>
          <p:nvPr>
            <p:ph type="sldNum" sz="quarter" idx="12"/>
          </p:nvPr>
        </p:nvSpPr>
        <p:spPr/>
        <p:txBody>
          <a:bodyPr/>
          <a:lstStyle/>
          <a:p>
            <a:fld id="{D09E44B1-681B-4DAF-B9B2-AB1A7083AE17}" type="slidenum">
              <a:rPr lang="en-US" smtClean="0"/>
              <a:t>‹#›</a:t>
            </a:fld>
            <a:endParaRPr lang="en-US" dirty="0"/>
          </a:p>
        </p:txBody>
      </p:sp>
    </p:spTree>
    <p:extLst>
      <p:ext uri="{BB962C8B-B14F-4D97-AF65-F5344CB8AC3E}">
        <p14:creationId xmlns:p14="http://schemas.microsoft.com/office/powerpoint/2010/main" val="2011394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72FA-C1AE-B906-3A6E-BD5785E0BC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4C6DF7-4703-E048-EAC4-1F87045335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D6B52A-33F2-02AB-8794-9692E4FEB5FB}"/>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6026749D-95CE-D397-00C7-BEFF8D596A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F3CEC0-1FE0-A7D7-D757-352125D4957C}"/>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3075049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B7D8D-C9EB-6D92-3E7D-0B465AC08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336884-176C-C2DE-2423-50FA143D0B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4E062-9D16-C263-FC09-8A6EE0D62E88}"/>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BA2BB002-7884-2ADD-A7B1-5D551A1EA2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2FE035-C263-59CE-0B3D-797B897288B3}"/>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17442196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2758D-95C7-FC52-D0F9-E65E0178B8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000BF1-BF12-4806-B922-14ACE0C145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B6DA01-AB35-3D58-1218-364E073E4DDD}"/>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44F6C631-8A76-C4B5-3B19-DB45AB0107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39C008-89E6-3C20-AF27-EA0195690832}"/>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34582080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4668A-66DF-AEA7-71BC-E389DA4DD0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9E9A83-806E-9DA8-AE3C-264D849194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74C3A8-EA05-8CB3-9ACE-B9B1C831F5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DE479C-BF87-38DD-B0DC-2AEF995EBCDB}"/>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6" name="Footer Placeholder 5">
            <a:extLst>
              <a:ext uri="{FF2B5EF4-FFF2-40B4-BE49-F238E27FC236}">
                <a16:creationId xmlns:a16="http://schemas.microsoft.com/office/drawing/2014/main" id="{D035423A-18D2-9F8D-951B-B4780BC8603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6FE67B6-9EBB-E245-42FE-C60ED2FD6E3C}"/>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24928314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69485-6383-98EB-8EAF-1421CB6DC07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CFD372-C0E2-CCB9-4C40-F8091ADF09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6799F7-5B73-D5F8-6780-9B6332CC3D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F10355-6623-4951-830B-52D5BFDD92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5EB714-8CD1-B467-6F2A-B094138AA8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281365-8EE1-127E-369D-2ED0386040AE}"/>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8" name="Footer Placeholder 7">
            <a:extLst>
              <a:ext uri="{FF2B5EF4-FFF2-40B4-BE49-F238E27FC236}">
                <a16:creationId xmlns:a16="http://schemas.microsoft.com/office/drawing/2014/main" id="{D19AD6A8-82F7-6F3A-23DB-2B607AA0728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70CA064-6D20-E086-550D-BC3144A78F4D}"/>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799511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2262-E160-5951-C21B-E7CE103794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73A5FA-3AA3-F3AF-2E25-E8A5443223CE}"/>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4" name="Footer Placeholder 3">
            <a:extLst>
              <a:ext uri="{FF2B5EF4-FFF2-40B4-BE49-F238E27FC236}">
                <a16:creationId xmlns:a16="http://schemas.microsoft.com/office/drawing/2014/main" id="{D715186E-B57A-6C77-DD0A-7F3B787BA2F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00E5AFF-2EB4-8DA1-1958-930676E76A98}"/>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28024156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D30E80-220D-63E4-CBCF-FF10035CBF76}"/>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3" name="Footer Placeholder 2">
            <a:extLst>
              <a:ext uri="{FF2B5EF4-FFF2-40B4-BE49-F238E27FC236}">
                <a16:creationId xmlns:a16="http://schemas.microsoft.com/office/drawing/2014/main" id="{36F1EDB2-EA1F-7F65-83A4-2FC50837AC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A763244-0BB4-3F22-8FDB-ACC41551C690}"/>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462100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D4E9C-EDE2-4291-B45A-E182385FDA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28E6DE-4607-4D48-80DA-678811BFB2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263E0A-F235-41E5-B46B-0DD7903D451C}"/>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5" name="Footer Placeholder 4">
            <a:extLst>
              <a:ext uri="{FF2B5EF4-FFF2-40B4-BE49-F238E27FC236}">
                <a16:creationId xmlns:a16="http://schemas.microsoft.com/office/drawing/2014/main" id="{37308E88-97E5-4BB4-B83C-A325273407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580632-BF2E-4CAF-80C5-FEFB4246F19F}"/>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12296296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316CC-D548-EA9D-AF48-EBECB1E2D6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0EF368-E621-8EA0-1084-65889E16E5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DD9BF1-5926-4D2D-F3CB-C09A13D91A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A1383B-6E9A-044C-FC5D-A3DBCE08B8F7}"/>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6" name="Footer Placeholder 5">
            <a:extLst>
              <a:ext uri="{FF2B5EF4-FFF2-40B4-BE49-F238E27FC236}">
                <a16:creationId xmlns:a16="http://schemas.microsoft.com/office/drawing/2014/main" id="{7018D258-8403-1871-ECC8-39B1BF00EC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95342BB-FC7B-1FC3-B6EE-8261D01C23C7}"/>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9298647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DF21A-6CD0-9AE8-CE44-308ED8AD7F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B45C3A-68B2-5A5E-B6B1-72965E0702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C52BD60-8D03-52CF-FCEE-1ACB207714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57B730-00A0-9A12-A1B8-8ED9640D834F}"/>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6" name="Footer Placeholder 5">
            <a:extLst>
              <a:ext uri="{FF2B5EF4-FFF2-40B4-BE49-F238E27FC236}">
                <a16:creationId xmlns:a16="http://schemas.microsoft.com/office/drawing/2014/main" id="{B80E7A97-5060-0909-11F1-CBB613E812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FABD76-3A4C-C3BF-B5EE-EC9EEF1AB0A2}"/>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3684555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0915A-38C5-D86D-FBE8-DA47853478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3FC914-D9AC-9400-DFBF-A42FB0C3DC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9353DF-05CF-863C-BA47-3A3138440A50}"/>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8B9DEC2B-B7EF-4510-A7ED-788F2E880A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63ABF7-6128-936E-4902-A2C1592785DA}"/>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16033816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9C8C4B-C701-1723-2617-39E86795F2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5E9982-1AC9-6CA5-EFE8-F0FD9BD9DF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FF82FD-475D-0B54-0A52-0F1A293954EC}"/>
              </a:ext>
            </a:extLst>
          </p:cNvPr>
          <p:cNvSpPr>
            <a:spLocks noGrp="1"/>
          </p:cNvSpPr>
          <p:nvPr>
            <p:ph type="dt" sz="half" idx="10"/>
          </p:nvPr>
        </p:nvSpPr>
        <p:spPr/>
        <p:txBody>
          <a:body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F357A4DD-0E28-1816-C7D7-100F35C18A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CF287D-3B66-81DA-443D-5DACF85DCF03}"/>
              </a:ext>
            </a:extLst>
          </p:cNvPr>
          <p:cNvSpPr>
            <a:spLocks noGrp="1"/>
          </p:cNvSpPr>
          <p:nvPr>
            <p:ph type="sldNum" sz="quarter" idx="12"/>
          </p:nvPr>
        </p:nvSpPr>
        <p:spPr/>
        <p:txBody>
          <a:bodyPr/>
          <a:lstStyle/>
          <a:p>
            <a:fld id="{E50EE7B9-AED8-42E7-B199-1904FEDB1798}" type="slidenum">
              <a:rPr lang="en-US" smtClean="0"/>
              <a:t>‹#›</a:t>
            </a:fld>
            <a:endParaRPr lang="en-US" dirty="0"/>
          </a:p>
        </p:txBody>
      </p:sp>
    </p:spTree>
    <p:extLst>
      <p:ext uri="{BB962C8B-B14F-4D97-AF65-F5344CB8AC3E}">
        <p14:creationId xmlns:p14="http://schemas.microsoft.com/office/powerpoint/2010/main" val="38240164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92207-72B1-2E51-4329-5B8BCEB0E1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C7DAC4-42A1-8975-073C-CE5BE4911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02C6E9-E47A-9319-2CEB-3F080BD35520}"/>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AF665056-1D8A-2254-B103-9312E5AFB0F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CBC3643-E988-19DE-6B89-B05308DF4D67}"/>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35842820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E4A3A-A7E3-DEE9-85A3-73784687BA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C6897E-FAC8-81BB-E05C-A459F4B25C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BD53B-F10A-5EC7-9346-38ADF56DA9ED}"/>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7FDAC358-7DB4-221D-CABA-18D0CF0C5D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629DE9A-DEDF-EF47-EABD-E5BCCD5B2E9A}"/>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7086461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711D-0EC2-D6B4-E93A-84BF7DA397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A77DF0-992E-B30D-636E-738EA4C0E9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A6326F-2694-4BDA-AF64-DA5C92D55FED}"/>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D68D3B0E-5A22-E3AB-45A6-B9A7B05CBBF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261C038-C4D1-ABC0-6AC1-2B1EF9DD3C2E}"/>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5408414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4F120-C162-2651-5665-CB2353ACF4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55EF34-1CD9-AE98-21EE-005B1E0DA7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0FFDAC-9266-7831-F249-819F21743C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3FB906-9479-634B-9F83-BC2C0AE739B6}"/>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6" name="Footer Placeholder 5">
            <a:extLst>
              <a:ext uri="{FF2B5EF4-FFF2-40B4-BE49-F238E27FC236}">
                <a16:creationId xmlns:a16="http://schemas.microsoft.com/office/drawing/2014/main" id="{CD18EE53-BF87-6D0C-35DD-77B575F225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715F83-3921-B058-81DE-B448268C4228}"/>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3607857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B82A0-5E68-7ABD-6576-33FF26F02D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A32FB7-B0B3-74B0-4C2B-39D4E07E25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7212CB-9216-B256-25F1-0856794A90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CAF3C2-9282-8F56-574E-E72A4F43E7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C9E688-45EE-A74B-232B-027635F5FC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7073CB-D392-97AA-84FB-EDEF7D9A2115}"/>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8" name="Footer Placeholder 7">
            <a:extLst>
              <a:ext uri="{FF2B5EF4-FFF2-40B4-BE49-F238E27FC236}">
                <a16:creationId xmlns:a16="http://schemas.microsoft.com/office/drawing/2014/main" id="{DE4B7F9E-74A2-DF5F-8162-A80E70FE674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46BB8A2-A271-4957-26F0-45FFB782968E}"/>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3209694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68D2F-19C8-63E2-5B02-23872BA168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4D71F3-4636-3D36-F081-9D728C28CECC}"/>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4" name="Footer Placeholder 3">
            <a:extLst>
              <a:ext uri="{FF2B5EF4-FFF2-40B4-BE49-F238E27FC236}">
                <a16:creationId xmlns:a16="http://schemas.microsoft.com/office/drawing/2014/main" id="{174B03F7-5479-4D74-7ABD-1A2E9B82402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3207D66-9CC1-9DF2-CCED-2B4952C15D19}"/>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613963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D499-7DF6-425F-8E2E-C42B87A246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590E75-9102-4998-AA55-39C4399F06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977A2D-CFB1-4CC5-B7D8-72FA989FC9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F7DFD0-9CAF-4B29-B3AD-7DC9385874CF}"/>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6" name="Footer Placeholder 5">
            <a:extLst>
              <a:ext uri="{FF2B5EF4-FFF2-40B4-BE49-F238E27FC236}">
                <a16:creationId xmlns:a16="http://schemas.microsoft.com/office/drawing/2014/main" id="{11A98C69-1403-405A-8621-8D197AAC7AD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66A14F-515A-484E-8824-6B2A0263BA58}"/>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253996037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50BA95-46E0-9CD6-2B05-301E8DF478A1}"/>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3" name="Footer Placeholder 2">
            <a:extLst>
              <a:ext uri="{FF2B5EF4-FFF2-40B4-BE49-F238E27FC236}">
                <a16:creationId xmlns:a16="http://schemas.microsoft.com/office/drawing/2014/main" id="{CC56443C-2C5A-4E29-CC68-FA22E512C45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0691206-9929-B0B9-5ABB-AF274574D1F5}"/>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40835872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AFAFB-BD0B-015A-E4F4-EC90934073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1466B2-B366-E8DD-3217-812261B69B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904786-C496-11CA-E4C0-37CFB3B385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C34D78-CBF4-67F8-5917-40512075B38A}"/>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6" name="Footer Placeholder 5">
            <a:extLst>
              <a:ext uri="{FF2B5EF4-FFF2-40B4-BE49-F238E27FC236}">
                <a16:creationId xmlns:a16="http://schemas.microsoft.com/office/drawing/2014/main" id="{7DFCC349-8A83-F822-0010-E791A4458E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377ACF8-58AF-E27C-40EA-B48001781615}"/>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40001691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6AF1D-4081-AF6B-5EB5-069BE681DF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FF0370-360D-CBF1-2F22-79E6EF57A8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1E4F258-7FE0-001A-3620-AEE889F547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70B932-0780-0CE6-4900-BC56B76EEE6A}"/>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6" name="Footer Placeholder 5">
            <a:extLst>
              <a:ext uri="{FF2B5EF4-FFF2-40B4-BE49-F238E27FC236}">
                <a16:creationId xmlns:a16="http://schemas.microsoft.com/office/drawing/2014/main" id="{2473544A-4EF9-BC29-4F8E-8B78F84256B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F47918-2DBC-B5D9-970B-6CB65A9BBF67}"/>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120615325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27365-BA61-D42F-0EA2-E271A001CD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0C8A67-B97B-1362-AF01-2A73C3755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43979-57BF-A158-7B00-6BF14A1D0F94}"/>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0CDC6FEC-8DC3-01A1-850E-633935767C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B219DD4-7787-43C0-6E11-82E85BECFC41}"/>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29117026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72B0DE-7F20-5B8D-662E-A0B6C11A3F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648025-8663-750E-D9F3-6903829AA0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E4B92-2EA6-3DE6-EB93-DED24651D119}"/>
              </a:ext>
            </a:extLst>
          </p:cNvPr>
          <p:cNvSpPr>
            <a:spLocks noGrp="1"/>
          </p:cNvSpPr>
          <p:nvPr>
            <p:ph type="dt" sz="half" idx="10"/>
          </p:nvPr>
        </p:nvSpPr>
        <p:spPr/>
        <p:txBody>
          <a:body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CAA614DE-7A61-FE99-C87F-1F0308A6C5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BFCAC0-1044-74B2-3320-4F807136B9EF}"/>
              </a:ext>
            </a:extLst>
          </p:cNvPr>
          <p:cNvSpPr>
            <a:spLocks noGrp="1"/>
          </p:cNvSpPr>
          <p:nvPr>
            <p:ph type="sldNum" sz="quarter" idx="12"/>
          </p:nvPr>
        </p:nvSpPr>
        <p:spPr/>
        <p:txBody>
          <a:bodyPr/>
          <a:lstStyle/>
          <a:p>
            <a:fld id="{2CAC2D03-B5F9-4D66-8219-2634B6CFD0BB}" type="slidenum">
              <a:rPr lang="en-US" smtClean="0"/>
              <a:t>‹#›</a:t>
            </a:fld>
            <a:endParaRPr lang="en-US" dirty="0"/>
          </a:p>
        </p:txBody>
      </p:sp>
    </p:spTree>
    <p:extLst>
      <p:ext uri="{BB962C8B-B14F-4D97-AF65-F5344CB8AC3E}">
        <p14:creationId xmlns:p14="http://schemas.microsoft.com/office/powerpoint/2010/main" val="2573002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D76BB-FB77-45DE-9270-5E90655080E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57D6E9-6FB6-4549-8CE8-70327C4EC9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0FEE02-32B1-462F-AAFA-CE270B88A5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90B6AF-2938-4E62-8CC2-B761F9F77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2C1B9-4778-4FB2-B9D8-44D0708814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D2A2F0-EF1D-4C8B-A237-C954647107E8}"/>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8" name="Footer Placeholder 7">
            <a:extLst>
              <a:ext uri="{FF2B5EF4-FFF2-40B4-BE49-F238E27FC236}">
                <a16:creationId xmlns:a16="http://schemas.microsoft.com/office/drawing/2014/main" id="{D0FE447C-AC74-483A-AAC0-E129171F49E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691B987-7F9F-421A-A723-146B47CED064}"/>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3324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5957F-3A5C-4A9E-AAD8-08D2BB0BB4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A3E441-B18D-4A2F-9BA8-A6CAFDCD9731}"/>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4" name="Footer Placeholder 3">
            <a:extLst>
              <a:ext uri="{FF2B5EF4-FFF2-40B4-BE49-F238E27FC236}">
                <a16:creationId xmlns:a16="http://schemas.microsoft.com/office/drawing/2014/main" id="{FE08474C-A1C6-411A-9B81-988B2211231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A2BFF41-03DD-4AF8-A347-A9603DC5990A}"/>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2298380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07A58D-7115-47C8-BDDA-530F3EFB468C}"/>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3" name="Footer Placeholder 2">
            <a:extLst>
              <a:ext uri="{FF2B5EF4-FFF2-40B4-BE49-F238E27FC236}">
                <a16:creationId xmlns:a16="http://schemas.microsoft.com/office/drawing/2014/main" id="{CAD0F561-1B11-4FD1-A767-B68ADB22CA8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E29F3F1-8A27-401E-A620-3D7860BEF146}"/>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7020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BAF86-A7BA-40EB-A2B8-2605745E2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DBEA99-343D-42B5-AD81-560A070323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0171DD-9965-43A8-8AA4-6F8098597C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415EF9-1093-4FBA-879D-D022B071ACDF}"/>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6" name="Footer Placeholder 5">
            <a:extLst>
              <a:ext uri="{FF2B5EF4-FFF2-40B4-BE49-F238E27FC236}">
                <a16:creationId xmlns:a16="http://schemas.microsoft.com/office/drawing/2014/main" id="{275D379B-C7FB-4F66-93E5-E41E1634C7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F40186-5AAB-4FCD-BA83-11B30A95B4AA}"/>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352750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804A8-C935-4B8A-80B0-D742E1671A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F4EFCD-03B3-4019-BBFC-38708C8638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8ADA43F-9187-46D5-B940-980A31573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AD3B36-D56D-43FE-BD4E-C5B16CBBD28D}"/>
              </a:ext>
            </a:extLst>
          </p:cNvPr>
          <p:cNvSpPr>
            <a:spLocks noGrp="1"/>
          </p:cNvSpPr>
          <p:nvPr>
            <p:ph type="dt" sz="half" idx="10"/>
          </p:nvPr>
        </p:nvSpPr>
        <p:spPr/>
        <p:txBody>
          <a:bodyPr/>
          <a:lstStyle/>
          <a:p>
            <a:fld id="{9B20EC59-4028-4C7A-B677-178E5577C07A}" type="datetimeFigureOut">
              <a:rPr lang="en-US" smtClean="0"/>
              <a:t>9/30/2025</a:t>
            </a:fld>
            <a:endParaRPr lang="en-US" dirty="0"/>
          </a:p>
        </p:txBody>
      </p:sp>
      <p:sp>
        <p:nvSpPr>
          <p:cNvPr id="6" name="Footer Placeholder 5">
            <a:extLst>
              <a:ext uri="{FF2B5EF4-FFF2-40B4-BE49-F238E27FC236}">
                <a16:creationId xmlns:a16="http://schemas.microsoft.com/office/drawing/2014/main" id="{67EDA8AB-CB58-4249-B935-A6924E8EC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0BA34E7-8B29-439A-8A22-7C73672139BC}"/>
              </a:ext>
            </a:extLst>
          </p:cNvPr>
          <p:cNvSpPr>
            <a:spLocks noGrp="1"/>
          </p:cNvSpPr>
          <p:nvPr>
            <p:ph type="sldNum" sz="quarter" idx="12"/>
          </p:nvPr>
        </p:nvSpPr>
        <p:spPr/>
        <p:txBody>
          <a:bodyPr/>
          <a:lstStyle/>
          <a:p>
            <a:fld id="{78FD8D67-6111-49DF-9970-42CC4FAD9C3E}" type="slidenum">
              <a:rPr lang="en-US" smtClean="0"/>
              <a:t>‹#›</a:t>
            </a:fld>
            <a:endParaRPr lang="en-US" dirty="0"/>
          </a:p>
        </p:txBody>
      </p:sp>
    </p:spTree>
    <p:extLst>
      <p:ext uri="{BB962C8B-B14F-4D97-AF65-F5344CB8AC3E}">
        <p14:creationId xmlns:p14="http://schemas.microsoft.com/office/powerpoint/2010/main" val="205447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E5F0AC-4F2D-4978-8FC8-68465A86A4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CA6936-1633-49B2-BAFD-73B7AD2912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E611A-5822-456E-BC54-4337A91C87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F7F5F5"/>
                </a:solidFill>
              </a:defRPr>
            </a:lvl1pPr>
          </a:lstStyle>
          <a:p>
            <a:fld id="{9B20EC59-4028-4C7A-B677-178E5577C07A}" type="datetimeFigureOut">
              <a:rPr lang="en-US" smtClean="0"/>
              <a:pPr/>
              <a:t>9/30/2025</a:t>
            </a:fld>
            <a:endParaRPr lang="en-US" dirty="0"/>
          </a:p>
        </p:txBody>
      </p:sp>
      <p:sp>
        <p:nvSpPr>
          <p:cNvPr id="5" name="Footer Placeholder 4">
            <a:extLst>
              <a:ext uri="{FF2B5EF4-FFF2-40B4-BE49-F238E27FC236}">
                <a16:creationId xmlns:a16="http://schemas.microsoft.com/office/drawing/2014/main" id="{6EDA8BE4-157B-4FB6-B017-39F215E0D3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F7F5F5"/>
                </a:solidFill>
              </a:defRPr>
            </a:lvl1pPr>
          </a:lstStyle>
          <a:p>
            <a:endParaRPr lang="en-US" dirty="0"/>
          </a:p>
        </p:txBody>
      </p:sp>
      <p:sp>
        <p:nvSpPr>
          <p:cNvPr id="6" name="Slide Number Placeholder 5">
            <a:extLst>
              <a:ext uri="{FF2B5EF4-FFF2-40B4-BE49-F238E27FC236}">
                <a16:creationId xmlns:a16="http://schemas.microsoft.com/office/drawing/2014/main" id="{1B37FD78-9DCA-4579-A92A-4BDF95D258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F7F5F5"/>
                </a:solidFill>
              </a:defRPr>
            </a:lvl1pPr>
          </a:lstStyle>
          <a:p>
            <a:fld id="{78FD8D67-6111-49DF-9970-42CC4FAD9C3E}" type="slidenum">
              <a:rPr lang="en-US" smtClean="0"/>
              <a:pPr/>
              <a:t>‹#›</a:t>
            </a:fld>
            <a:endParaRPr lang="en-US" dirty="0"/>
          </a:p>
        </p:txBody>
      </p:sp>
      <p:pic>
        <p:nvPicPr>
          <p:cNvPr id="8" name="Picture 7">
            <a:extLst>
              <a:ext uri="{FF2B5EF4-FFF2-40B4-BE49-F238E27FC236}">
                <a16:creationId xmlns:a16="http://schemas.microsoft.com/office/drawing/2014/main" id="{B5C049C4-692E-4098-8E91-EF452548BC8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115651" y="5886407"/>
            <a:ext cx="933498" cy="835068"/>
          </a:xfrm>
          <a:prstGeom prst="rect">
            <a:avLst/>
          </a:prstGeom>
        </p:spPr>
      </p:pic>
    </p:spTree>
    <p:extLst>
      <p:ext uri="{BB962C8B-B14F-4D97-AF65-F5344CB8AC3E}">
        <p14:creationId xmlns:p14="http://schemas.microsoft.com/office/powerpoint/2010/main" val="3878877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F7F5F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7F5F5"/>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7F5F5"/>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7F5F5"/>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7F5F5"/>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7F5F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106D2-7721-2045-132C-2ACDE9F784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745776-C0C0-E4DB-4819-1D3355D1CD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1D7F3A-382A-165A-5093-8A3D644BCA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0659B4-09C4-4914-8BBD-CC0D476AFEC7}" type="datetimeFigureOut">
              <a:rPr lang="en-US" smtClean="0"/>
              <a:t>9/30/2025</a:t>
            </a:fld>
            <a:endParaRPr lang="en-US" dirty="0"/>
          </a:p>
        </p:txBody>
      </p:sp>
      <p:sp>
        <p:nvSpPr>
          <p:cNvPr id="5" name="Footer Placeholder 4">
            <a:extLst>
              <a:ext uri="{FF2B5EF4-FFF2-40B4-BE49-F238E27FC236}">
                <a16:creationId xmlns:a16="http://schemas.microsoft.com/office/drawing/2014/main" id="{DFB2C0ED-E382-B124-56AE-4452ABEEDE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00F34B7-1E70-5BA8-8441-DAB5126409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9E44B1-681B-4DAF-B9B2-AB1A7083AE17}" type="slidenum">
              <a:rPr lang="en-US" smtClean="0"/>
              <a:t>‹#›</a:t>
            </a:fld>
            <a:endParaRPr lang="en-US" dirty="0"/>
          </a:p>
        </p:txBody>
      </p:sp>
    </p:spTree>
    <p:extLst>
      <p:ext uri="{BB962C8B-B14F-4D97-AF65-F5344CB8AC3E}">
        <p14:creationId xmlns:p14="http://schemas.microsoft.com/office/powerpoint/2010/main" val="38258472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D85090-1732-51C5-A308-08C0EEBC4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D9C04D-B365-321C-D2D6-43D18B4966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3D7F0D-810A-B7BC-DDCB-0EBBD950AD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0ED5EC-4140-4283-8678-8C739AFEABBE}" type="datetimeFigureOut">
              <a:rPr lang="en-US" smtClean="0"/>
              <a:t>9/30/2025</a:t>
            </a:fld>
            <a:endParaRPr lang="en-US" dirty="0"/>
          </a:p>
        </p:txBody>
      </p:sp>
      <p:sp>
        <p:nvSpPr>
          <p:cNvPr id="5" name="Footer Placeholder 4">
            <a:extLst>
              <a:ext uri="{FF2B5EF4-FFF2-40B4-BE49-F238E27FC236}">
                <a16:creationId xmlns:a16="http://schemas.microsoft.com/office/drawing/2014/main" id="{8547D491-B6A9-C069-3B5F-D0FDDB8C9E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65794D28-0941-46D9-03C8-41C173F4C2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0EE7B9-AED8-42E7-B199-1904FEDB1798}" type="slidenum">
              <a:rPr lang="en-US" smtClean="0"/>
              <a:t>‹#›</a:t>
            </a:fld>
            <a:endParaRPr lang="en-US" dirty="0"/>
          </a:p>
        </p:txBody>
      </p:sp>
    </p:spTree>
    <p:extLst>
      <p:ext uri="{BB962C8B-B14F-4D97-AF65-F5344CB8AC3E}">
        <p14:creationId xmlns:p14="http://schemas.microsoft.com/office/powerpoint/2010/main" val="29136255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7BEFF3-C519-8AFE-7E9C-DA45D4E442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7178E8-EB66-17D7-3D25-7D37942968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05C5EA-6473-696F-8749-1B1A23DF17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1AB9DB-587E-4BB5-8DDC-45CE7749BC70}" type="datetimeFigureOut">
              <a:rPr lang="en-US" smtClean="0"/>
              <a:t>9/30/2025</a:t>
            </a:fld>
            <a:endParaRPr lang="en-US" dirty="0"/>
          </a:p>
        </p:txBody>
      </p:sp>
      <p:sp>
        <p:nvSpPr>
          <p:cNvPr id="5" name="Footer Placeholder 4">
            <a:extLst>
              <a:ext uri="{FF2B5EF4-FFF2-40B4-BE49-F238E27FC236}">
                <a16:creationId xmlns:a16="http://schemas.microsoft.com/office/drawing/2014/main" id="{B26E950D-A267-247F-82C5-2BDBD4F110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41B2BB5-ACB1-5880-B4DB-EC17C954B4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AC2D03-B5F9-4D66-8219-2634B6CFD0BB}" type="slidenum">
              <a:rPr lang="en-US" smtClean="0"/>
              <a:t>‹#›</a:t>
            </a:fld>
            <a:endParaRPr lang="en-US" dirty="0"/>
          </a:p>
        </p:txBody>
      </p:sp>
    </p:spTree>
    <p:extLst>
      <p:ext uri="{BB962C8B-B14F-4D97-AF65-F5344CB8AC3E}">
        <p14:creationId xmlns:p14="http://schemas.microsoft.com/office/powerpoint/2010/main" val="3077568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67000"/>
              </a:schemeClr>
            </a:gs>
            <a:gs pos="48000">
              <a:schemeClr val="accent1">
                <a:lumMod val="97000"/>
                <a:lumOff val="3000"/>
              </a:schemeClr>
            </a:gs>
            <a:gs pos="100000">
              <a:schemeClr val="accent1">
                <a:lumMod val="60000"/>
                <a:lumOff val="40000"/>
              </a:schemeClr>
            </a:gs>
          </a:gsLst>
          <a:lin ang="16200000" scaled="1"/>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A1123748-FAAF-F80E-27CA-C6B8BFCF8FFB}"/>
              </a:ext>
            </a:extLst>
          </p:cNvPr>
          <p:cNvPicPr>
            <a:picLocks noChangeAspect="1"/>
          </p:cNvPicPr>
          <p:nvPr/>
        </p:nvPicPr>
        <p:blipFill>
          <a:blip r:embed="rId3"/>
          <a:stretch>
            <a:fillRect/>
          </a:stretch>
        </p:blipFill>
        <p:spPr>
          <a:xfrm>
            <a:off x="1289303" y="1119117"/>
            <a:ext cx="5922866" cy="1489914"/>
          </a:xfrm>
          <a:prstGeom prst="rect">
            <a:avLst/>
          </a:prstGeom>
        </p:spPr>
      </p:pic>
      <p:sp>
        <p:nvSpPr>
          <p:cNvPr id="25" name="Right Triangle 24">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7BD9AF-2828-45D6-854C-C6EF5E895960}"/>
              </a:ext>
            </a:extLst>
          </p:cNvPr>
          <p:cNvSpPr>
            <a:spLocks noGrp="1"/>
          </p:cNvSpPr>
          <p:nvPr>
            <p:ph type="ctrTitle"/>
          </p:nvPr>
        </p:nvSpPr>
        <p:spPr>
          <a:xfrm>
            <a:off x="1232806" y="2702412"/>
            <a:ext cx="8921672" cy="1713305"/>
          </a:xfrm>
          <a:solidFill>
            <a:schemeClr val="bg1"/>
          </a:solidFill>
        </p:spPr>
        <p:txBody>
          <a:bodyPr anchor="b">
            <a:normAutofit fontScale="90000"/>
          </a:bodyPr>
          <a:lstStyle/>
          <a:p>
            <a:pPr algn="l"/>
            <a:r>
              <a:rPr lang="en-US" b="1" dirty="0">
                <a:solidFill>
                  <a:schemeClr val="accent1">
                    <a:lumMod val="75000"/>
                  </a:schemeClr>
                </a:solidFill>
                <a:effectLst/>
                <a:ea typeface="Aptos" panose="020B0004020202020204" pitchFamily="34" charset="0"/>
                <a:cs typeface="Aptos" panose="020B0004020202020204" pitchFamily="34" charset="0"/>
              </a:rPr>
              <a:t>AMA – The First Five Years</a:t>
            </a:r>
            <a:br>
              <a:rPr lang="en-US" sz="5600" i="1" dirty="0">
                <a:latin typeface="Aptos" panose="020B0004020202020204" pitchFamily="34" charset="0"/>
              </a:rPr>
            </a:br>
            <a:endParaRPr lang="en-US" sz="5600" i="1" dirty="0">
              <a:latin typeface="Aptos" panose="020B0004020202020204" pitchFamily="34" charset="0"/>
            </a:endParaRPr>
          </a:p>
        </p:txBody>
      </p:sp>
      <p:sp>
        <p:nvSpPr>
          <p:cNvPr id="3" name="Subtitle 2">
            <a:extLst>
              <a:ext uri="{FF2B5EF4-FFF2-40B4-BE49-F238E27FC236}">
                <a16:creationId xmlns:a16="http://schemas.microsoft.com/office/drawing/2014/main" id="{0AFA1999-3DE0-4F7E-87E9-A484DEB2D063}"/>
              </a:ext>
            </a:extLst>
          </p:cNvPr>
          <p:cNvSpPr>
            <a:spLocks noGrp="1"/>
          </p:cNvSpPr>
          <p:nvPr>
            <p:ph type="subTitle" idx="1"/>
          </p:nvPr>
        </p:nvSpPr>
        <p:spPr>
          <a:xfrm>
            <a:off x="1232805" y="4039135"/>
            <a:ext cx="8921671" cy="1505880"/>
          </a:xfrm>
          <a:solidFill>
            <a:schemeClr val="bg1"/>
          </a:solidFill>
        </p:spPr>
        <p:txBody>
          <a:bodyPr anchor="t">
            <a:noAutofit/>
          </a:bodyPr>
          <a:lstStyle/>
          <a:p>
            <a:pPr algn="l"/>
            <a:r>
              <a:rPr lang="en-US" sz="4000" dirty="0">
                <a:solidFill>
                  <a:schemeClr val="accent1">
                    <a:lumMod val="75000"/>
                  </a:schemeClr>
                </a:solidFill>
                <a:latin typeface="Futura"/>
              </a:rPr>
              <a:t>Debra Bernal &amp; April Donahower</a:t>
            </a:r>
          </a:p>
          <a:p>
            <a:pPr algn="l"/>
            <a:r>
              <a:rPr lang="en-US" sz="4000" dirty="0">
                <a:solidFill>
                  <a:schemeClr val="accent1">
                    <a:lumMod val="75000"/>
                  </a:schemeClr>
                </a:solidFill>
                <a:latin typeface="Futura"/>
              </a:rPr>
              <a:t>September 30, 2025</a:t>
            </a:r>
          </a:p>
        </p:txBody>
      </p:sp>
    </p:spTree>
    <p:extLst>
      <p:ext uri="{BB962C8B-B14F-4D97-AF65-F5344CB8AC3E}">
        <p14:creationId xmlns:p14="http://schemas.microsoft.com/office/powerpoint/2010/main" val="3827691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5554B-E8F8-8D4E-A12F-26B6E0801A9E}"/>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22DFDA83-2C04-3BA8-D365-510335B1E416}"/>
              </a:ext>
            </a:extLst>
          </p:cNvPr>
          <p:cNvSpPr>
            <a:spLocks noGrp="1"/>
          </p:cNvSpPr>
          <p:nvPr>
            <p:ph idx="1"/>
          </p:nvPr>
        </p:nvSpPr>
        <p:spPr/>
        <p:txBody>
          <a:bodyPr>
            <a:normAutofit fontScale="77500" lnSpcReduction="20000"/>
          </a:bodyPr>
          <a:lstStyle/>
          <a:p>
            <a:pPr marL="0" indent="0">
              <a:buNone/>
            </a:pPr>
            <a:r>
              <a:rPr lang="en-US" sz="4600" b="1" dirty="0"/>
              <a:t>Brack v. McDonough</a:t>
            </a:r>
            <a:r>
              <a:rPr lang="en-US" sz="4600" dirty="0"/>
              <a:t>, </a:t>
            </a:r>
            <a:r>
              <a:rPr lang="en-US" sz="4600" b="1" dirty="0"/>
              <a:t>37 Vet.App. 172 (2024)</a:t>
            </a:r>
            <a:r>
              <a:rPr lang="en-US" sz="3100" dirty="0"/>
              <a:t>  </a:t>
            </a:r>
          </a:p>
          <a:p>
            <a:r>
              <a:rPr lang="en-US" sz="3100" b="1" dirty="0"/>
              <a:t>Background:  </a:t>
            </a:r>
            <a:r>
              <a:rPr lang="en-US" sz="3100" dirty="0"/>
              <a:t>Appellant’s representative submitted a request for a 90-day period to submit evidence.  Appellant then submitted an NOD and selected direct review, which prohibits the submission of additional evidence.  The Board issued a decision 47 days later.</a:t>
            </a:r>
          </a:p>
          <a:p>
            <a:r>
              <a:rPr lang="en-US" sz="3100" b="1" dirty="0"/>
              <a:t>Issue:</a:t>
            </a:r>
            <a:r>
              <a:rPr lang="en-US" sz="3100" dirty="0"/>
              <a:t>   Did the Board violate Appellant’s right to fair process when it adjudicated Appellant’s appeal without providing 90 days for Appellant to submit additional argument?</a:t>
            </a:r>
          </a:p>
          <a:p>
            <a:r>
              <a:rPr lang="en-US" sz="3100" b="1" dirty="0"/>
              <a:t>Holding:</a:t>
            </a:r>
            <a:r>
              <a:rPr lang="en-US" sz="3100" dirty="0"/>
              <a:t> </a:t>
            </a:r>
            <a:r>
              <a:rPr lang="en-US" sz="3100" b="1" dirty="0"/>
              <a:t> No.</a:t>
            </a:r>
            <a:r>
              <a:rPr lang="en-US" sz="3100" dirty="0"/>
              <a:t>  Mr. Brack was not denied fair process.  Choosing direct review—the option for receiving a Board decision as quickly as possible—does not give rise to a reasonable expectation of additional time to submit argument.  J. Jaquith concurred in the judgment because the veteran failed to demonstrate prejudicial error. </a:t>
            </a:r>
          </a:p>
          <a:p>
            <a:r>
              <a:rPr lang="en-US" sz="3100" b="1" dirty="0"/>
              <a:t>Subsequent history:</a:t>
            </a:r>
            <a:r>
              <a:rPr lang="en-US" sz="3100" dirty="0"/>
              <a:t>  On appeal to Fed. Cir. (25-1205)</a:t>
            </a:r>
            <a:endParaRPr lang="en-US" sz="2400" dirty="0"/>
          </a:p>
          <a:p>
            <a:pPr marL="0" indent="0">
              <a:buNone/>
            </a:pPr>
            <a:endParaRPr lang="en-US" sz="24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38085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5F847-84DF-B711-6D95-A6EF84034509}"/>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50315197-6589-CBC8-C9C9-42EDF5307AD2}"/>
              </a:ext>
            </a:extLst>
          </p:cNvPr>
          <p:cNvSpPr>
            <a:spLocks noGrp="1"/>
          </p:cNvSpPr>
          <p:nvPr>
            <p:ph idx="1"/>
          </p:nvPr>
        </p:nvSpPr>
        <p:spPr/>
        <p:txBody>
          <a:bodyPr/>
          <a:lstStyle/>
          <a:p>
            <a:pPr marL="0" indent="0">
              <a:buNone/>
            </a:pPr>
            <a:r>
              <a:rPr lang="en-US" sz="3600" b="1" dirty="0"/>
              <a:t>Bolds v. McDonough</a:t>
            </a:r>
            <a:r>
              <a:rPr lang="en-US" sz="3600" dirty="0"/>
              <a:t>,</a:t>
            </a:r>
            <a:r>
              <a:rPr lang="en-US" sz="3600" b="1" dirty="0"/>
              <a:t> 37 Vet.App. 359 (2024)</a:t>
            </a:r>
          </a:p>
          <a:p>
            <a:r>
              <a:rPr lang="en-US" b="1" dirty="0"/>
              <a:t>Issue:  </a:t>
            </a:r>
            <a:r>
              <a:rPr lang="en-US" dirty="0"/>
              <a:t>Do the terms of a joint motion for remand bind the Board, even if they conflict with AMA statutes and regulations about the submission of additional evidence?</a:t>
            </a:r>
          </a:p>
          <a:p>
            <a:r>
              <a:rPr lang="en-US" b="1" dirty="0"/>
              <a:t>Holding:  Yes.  </a:t>
            </a:r>
            <a:r>
              <a:rPr lang="en-US" dirty="0"/>
              <a:t>The Secretary can waive statutory and regulatory evidence submission limits, which are non-jurisdictional claims processing rules.</a:t>
            </a:r>
          </a:p>
          <a:p>
            <a:endParaRPr lang="en-US" dirty="0"/>
          </a:p>
        </p:txBody>
      </p:sp>
    </p:spTree>
    <p:extLst>
      <p:ext uri="{BB962C8B-B14F-4D97-AF65-F5344CB8AC3E}">
        <p14:creationId xmlns:p14="http://schemas.microsoft.com/office/powerpoint/2010/main" val="2083530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C4FDE-6257-EAC7-C349-7E253D2B99A2}"/>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BA9B7F52-67CB-4280-D2CB-840E2F81633E}"/>
              </a:ext>
            </a:extLst>
          </p:cNvPr>
          <p:cNvSpPr>
            <a:spLocks noGrp="1"/>
          </p:cNvSpPr>
          <p:nvPr>
            <p:ph idx="1"/>
          </p:nvPr>
        </p:nvSpPr>
        <p:spPr>
          <a:xfrm>
            <a:off x="838200" y="1792171"/>
            <a:ext cx="10515600" cy="4351338"/>
          </a:xfrm>
        </p:spPr>
        <p:txBody>
          <a:bodyPr>
            <a:normAutofit/>
          </a:bodyPr>
          <a:lstStyle/>
          <a:p>
            <a:pPr marL="0" indent="0">
              <a:buNone/>
            </a:pPr>
            <a:r>
              <a:rPr lang="en-US" sz="3600" b="1" dirty="0"/>
              <a:t>Martin (Harris) v. Collins, 24-4893</a:t>
            </a:r>
          </a:p>
          <a:p>
            <a:r>
              <a:rPr lang="en-US" sz="3600" b="1" dirty="0"/>
              <a:t>Issue:  </a:t>
            </a:r>
            <a:r>
              <a:rPr lang="en-US" sz="3600" dirty="0"/>
              <a:t>Can testimony at a Board hearing trigger a duty to assist remand?</a:t>
            </a:r>
          </a:p>
          <a:p>
            <a:r>
              <a:rPr lang="en-US" sz="3600" dirty="0"/>
              <a:t>Oral argument July 15, 2025; decision pending </a:t>
            </a:r>
          </a:p>
          <a:p>
            <a:pPr marL="0" indent="0">
              <a:buNone/>
            </a:pPr>
            <a:endParaRPr lang="en-US" sz="3600" b="1" dirty="0"/>
          </a:p>
        </p:txBody>
      </p:sp>
    </p:spTree>
    <p:extLst>
      <p:ext uri="{BB962C8B-B14F-4D97-AF65-F5344CB8AC3E}">
        <p14:creationId xmlns:p14="http://schemas.microsoft.com/office/powerpoint/2010/main" val="2738090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ED48C-D2E8-A273-7871-1A6B4A2B217B}"/>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BB5CF20F-9BD5-999B-D627-0B8F463D3ED7}"/>
              </a:ext>
            </a:extLst>
          </p:cNvPr>
          <p:cNvSpPr>
            <a:spLocks noGrp="1"/>
          </p:cNvSpPr>
          <p:nvPr>
            <p:ph idx="1"/>
          </p:nvPr>
        </p:nvSpPr>
        <p:spPr/>
        <p:txBody>
          <a:bodyPr>
            <a:normAutofit lnSpcReduction="10000"/>
          </a:bodyPr>
          <a:lstStyle/>
          <a:p>
            <a:pPr marL="0" indent="0">
              <a:buNone/>
            </a:pPr>
            <a:r>
              <a:rPr lang="en-US" sz="3600" b="1" dirty="0"/>
              <a:t>Spigner v. McDonough, 38 Vet.App. 19 (2024)</a:t>
            </a:r>
          </a:p>
          <a:p>
            <a:r>
              <a:rPr lang="en-US" sz="3000" b="1" dirty="0"/>
              <a:t>Issue:  </a:t>
            </a:r>
            <a:r>
              <a:rPr lang="en-US" sz="3000" dirty="0"/>
              <a:t>What regulation governs the evidentiary window when the Board </a:t>
            </a:r>
            <a:r>
              <a:rPr lang="en-US" sz="3000" i="1" dirty="0" err="1"/>
              <a:t>sua</a:t>
            </a:r>
            <a:r>
              <a:rPr lang="en-US" sz="3000" i="1" dirty="0"/>
              <a:t> sponte</a:t>
            </a:r>
            <a:r>
              <a:rPr lang="en-US" sz="3000" dirty="0"/>
              <a:t> reschedules a hearing?</a:t>
            </a:r>
          </a:p>
          <a:p>
            <a:r>
              <a:rPr lang="en-US" sz="3000" b="1" dirty="0"/>
              <a:t>Holding:  38 C.F.R. </a:t>
            </a:r>
            <a:r>
              <a:rPr lang="en-US" sz="3200" b="1" dirty="0"/>
              <a:t>§ </a:t>
            </a:r>
            <a:r>
              <a:rPr lang="en-US" sz="3000" b="1" dirty="0"/>
              <a:t>20.302(c).  </a:t>
            </a:r>
            <a:r>
              <a:rPr lang="en-US" sz="3000" dirty="0"/>
              <a:t>When the Board unilaterally reschedules the hearing, “the hearing is not rescheduled subject to </a:t>
            </a:r>
            <a:r>
              <a:rPr lang="en-US" sz="3200" dirty="0"/>
              <a:t>§ 20.704(d),” so the record includes evidence submitted within 90 days after the scheduled hearing</a:t>
            </a:r>
            <a:r>
              <a:rPr lang="en-US" sz="3000" dirty="0"/>
              <a:t>.</a:t>
            </a:r>
          </a:p>
          <a:p>
            <a:pPr lvl="1"/>
            <a:r>
              <a:rPr lang="en-US" dirty="0"/>
              <a:t>Different rules govern the evidentiary window depending on whether the Board reschedules the hearing on its own or the Appellant withdrew the hearing request or failed to appear.</a:t>
            </a:r>
            <a:endParaRPr lang="en-US" sz="2600" b="1" dirty="0"/>
          </a:p>
        </p:txBody>
      </p:sp>
      <p:pic>
        <p:nvPicPr>
          <p:cNvPr id="4" name="Picture 3">
            <a:extLst>
              <a:ext uri="{FF2B5EF4-FFF2-40B4-BE49-F238E27FC236}">
                <a16:creationId xmlns:a16="http://schemas.microsoft.com/office/drawing/2014/main" id="{BDFA3595-B6A3-01E1-D056-F9BB8C20B22D}"/>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3638022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F679EA-3030-3895-FEFB-B40EFA761CA4}"/>
              </a:ext>
            </a:extLst>
          </p:cNvPr>
          <p:cNvSpPr>
            <a:spLocks noGrp="1"/>
          </p:cNvSpPr>
          <p:nvPr>
            <p:ph idx="1"/>
          </p:nvPr>
        </p:nvSpPr>
        <p:spPr/>
        <p:txBody>
          <a:bodyPr/>
          <a:lstStyle/>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r>
              <a:rPr lang="en-US" sz="5400" b="1"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Claim streams/</a:t>
            </a:r>
          </a:p>
          <a:p>
            <a:pPr marL="0" indent="0" algn="ctr">
              <a:buNone/>
            </a:pPr>
            <a:r>
              <a:rPr lang="en-US" sz="5400" b="1"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Continuous pursuit</a:t>
            </a:r>
          </a:p>
          <a:p>
            <a:pPr marL="0" indent="0">
              <a:buNone/>
            </a:pPr>
            <a:endParaRPr lang="en-US" dirty="0"/>
          </a:p>
        </p:txBody>
      </p:sp>
    </p:spTree>
    <p:extLst>
      <p:ext uri="{BB962C8B-B14F-4D97-AF65-F5344CB8AC3E}">
        <p14:creationId xmlns:p14="http://schemas.microsoft.com/office/powerpoint/2010/main" val="1956683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27895-7937-A976-122D-A2609612968F}"/>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 </a:t>
            </a:r>
          </a:p>
        </p:txBody>
      </p:sp>
      <p:sp>
        <p:nvSpPr>
          <p:cNvPr id="3" name="Content Placeholder 2">
            <a:extLst>
              <a:ext uri="{FF2B5EF4-FFF2-40B4-BE49-F238E27FC236}">
                <a16:creationId xmlns:a16="http://schemas.microsoft.com/office/drawing/2014/main" id="{17595715-C111-7605-3D37-8353E7CBB4CF}"/>
              </a:ext>
            </a:extLst>
          </p:cNvPr>
          <p:cNvSpPr>
            <a:spLocks noGrp="1"/>
          </p:cNvSpPr>
          <p:nvPr>
            <p:ph idx="1"/>
          </p:nvPr>
        </p:nvSpPr>
        <p:spPr/>
        <p:txBody>
          <a:bodyPr>
            <a:normAutofit lnSpcReduction="10000"/>
          </a:bodyPr>
          <a:lstStyle/>
          <a:p>
            <a:pPr marL="0" indent="0">
              <a:buNone/>
            </a:pPr>
            <a:r>
              <a:rPr lang="en-US" sz="3600" b="1" dirty="0"/>
              <a:t>Terry v. McDonough, 37 Vet.App. 1 (2023)</a:t>
            </a:r>
          </a:p>
          <a:p>
            <a:r>
              <a:rPr lang="en-US" b="1" dirty="0"/>
              <a:t>Issue</a:t>
            </a:r>
            <a:r>
              <a:rPr lang="en-US" dirty="0"/>
              <a:t>:  Can a claimant file more than one administrative review request under 38 U.S.C. § 5104C(a)(1) with respect to the same AOJ decision?</a:t>
            </a:r>
          </a:p>
          <a:p>
            <a:r>
              <a:rPr lang="en-US" b="1" dirty="0"/>
              <a:t>Holding:  Yes.</a:t>
            </a:r>
            <a:r>
              <a:rPr lang="en-US" dirty="0"/>
              <a:t>  A claimant can file more than one administrative review request within a year of an AOJ decision, if they are not concurrent.</a:t>
            </a:r>
          </a:p>
          <a:p>
            <a:r>
              <a:rPr lang="en-US" dirty="0"/>
              <a:t>E.g.: </a:t>
            </a:r>
          </a:p>
          <a:p>
            <a:pPr lvl="1"/>
            <a:r>
              <a:rPr lang="en-US" dirty="0"/>
              <a:t>Jan. 2025 AOJ decision</a:t>
            </a:r>
          </a:p>
          <a:p>
            <a:pPr lvl="1"/>
            <a:r>
              <a:rPr lang="en-US" dirty="0"/>
              <a:t>Feb. 2025 HLR request </a:t>
            </a:r>
          </a:p>
          <a:p>
            <a:pPr lvl="1"/>
            <a:r>
              <a:rPr lang="en-US" dirty="0"/>
              <a:t>Mar. 2025 HLR decision</a:t>
            </a:r>
          </a:p>
          <a:p>
            <a:pPr lvl="1"/>
            <a:r>
              <a:rPr lang="en-US" dirty="0"/>
              <a:t>Apr. 2025 NOD with Jan. 2025 AOJ decision</a:t>
            </a:r>
          </a:p>
        </p:txBody>
      </p:sp>
      <p:pic>
        <p:nvPicPr>
          <p:cNvPr id="4" name="Picture 3">
            <a:extLst>
              <a:ext uri="{FF2B5EF4-FFF2-40B4-BE49-F238E27FC236}">
                <a16:creationId xmlns:a16="http://schemas.microsoft.com/office/drawing/2014/main" id="{66E2ACC8-5F0D-2E97-765F-35B28D2813ED}"/>
              </a:ext>
            </a:extLst>
          </p:cNvPr>
          <p:cNvPicPr>
            <a:picLocks noChangeAspect="1"/>
          </p:cNvPicPr>
          <p:nvPr/>
        </p:nvPicPr>
        <p:blipFill>
          <a:blip r:embed="rId2"/>
          <a:stretch>
            <a:fillRect/>
          </a:stretch>
        </p:blipFill>
        <p:spPr>
          <a:xfrm>
            <a:off x="8281150" y="605912"/>
            <a:ext cx="3072650" cy="768163"/>
          </a:xfrm>
          <a:prstGeom prst="rect">
            <a:avLst/>
          </a:prstGeom>
        </p:spPr>
      </p:pic>
    </p:spTree>
    <p:extLst>
      <p:ext uri="{BB962C8B-B14F-4D97-AF65-F5344CB8AC3E}">
        <p14:creationId xmlns:p14="http://schemas.microsoft.com/office/powerpoint/2010/main" val="2112157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97517-3FD1-2E96-B82C-6DDE4E2D8784}"/>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 </a:t>
            </a:r>
          </a:p>
        </p:txBody>
      </p:sp>
      <p:sp>
        <p:nvSpPr>
          <p:cNvPr id="3" name="Content Placeholder 2">
            <a:extLst>
              <a:ext uri="{FF2B5EF4-FFF2-40B4-BE49-F238E27FC236}">
                <a16:creationId xmlns:a16="http://schemas.microsoft.com/office/drawing/2014/main" id="{F4393BDD-8D2D-E051-D95F-A970000E2E0B}"/>
              </a:ext>
            </a:extLst>
          </p:cNvPr>
          <p:cNvSpPr>
            <a:spLocks noGrp="1"/>
          </p:cNvSpPr>
          <p:nvPr>
            <p:ph idx="1"/>
          </p:nvPr>
        </p:nvSpPr>
        <p:spPr/>
        <p:txBody>
          <a:bodyPr>
            <a:normAutofit/>
          </a:bodyPr>
          <a:lstStyle/>
          <a:p>
            <a:pPr marL="0" indent="0">
              <a:buNone/>
            </a:pPr>
            <a:r>
              <a:rPr lang="en-US" sz="3600" b="1" dirty="0"/>
              <a:t>Calhoun v. McDonough, 37 Vet.App. 96 (2024)</a:t>
            </a:r>
            <a:endParaRPr lang="en-US" dirty="0"/>
          </a:p>
          <a:p>
            <a:r>
              <a:rPr lang="en-US" b="1" dirty="0"/>
              <a:t>Issue:  </a:t>
            </a:r>
            <a:r>
              <a:rPr lang="en-US" dirty="0"/>
              <a:t>Is a free-standing earlier effective date claim permitted under the AMA?</a:t>
            </a:r>
          </a:p>
          <a:p>
            <a:r>
              <a:rPr lang="en-US" b="1" dirty="0"/>
              <a:t>Holding:  No.</a:t>
            </a:r>
            <a:r>
              <a:rPr lang="en-US" dirty="0"/>
              <a:t>  A free-standing earlier effective date claim is not permitted under the AMA.  But a continuously pursued claim is not final, so a § 5104C(a) supplemental claim seeking an earlier effective date is not a free-standing earlier effective date claim.</a:t>
            </a:r>
          </a:p>
          <a:p>
            <a:pPr lvl="1"/>
            <a:r>
              <a:rPr lang="en-US" dirty="0"/>
              <a:t>“[T]he finality of an AMA benefits determination is forestalled when a claim is continuously pursued.”</a:t>
            </a:r>
          </a:p>
          <a:p>
            <a:endParaRPr lang="en-US" dirty="0"/>
          </a:p>
        </p:txBody>
      </p:sp>
    </p:spTree>
    <p:extLst>
      <p:ext uri="{BB962C8B-B14F-4D97-AF65-F5344CB8AC3E}">
        <p14:creationId xmlns:p14="http://schemas.microsoft.com/office/powerpoint/2010/main" val="2029601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B2878E2-6F59-C107-D139-2DFB8125C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8002A-3A1C-C62D-A9C2-0AD24DAF42F9}"/>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a:t>
            </a:r>
          </a:p>
        </p:txBody>
      </p:sp>
      <p:sp>
        <p:nvSpPr>
          <p:cNvPr id="3" name="Content Placeholder 2">
            <a:extLst>
              <a:ext uri="{FF2B5EF4-FFF2-40B4-BE49-F238E27FC236}">
                <a16:creationId xmlns:a16="http://schemas.microsoft.com/office/drawing/2014/main" id="{0D055A4E-B427-4847-D772-C60DA818E016}"/>
              </a:ext>
            </a:extLst>
          </p:cNvPr>
          <p:cNvSpPr>
            <a:spLocks noGrp="1"/>
          </p:cNvSpPr>
          <p:nvPr>
            <p:ph idx="1"/>
          </p:nvPr>
        </p:nvSpPr>
        <p:spPr/>
        <p:txBody>
          <a:bodyPr>
            <a:normAutofit/>
          </a:bodyPr>
          <a:lstStyle/>
          <a:p>
            <a:pPr marL="0" indent="0">
              <a:buNone/>
            </a:pPr>
            <a:r>
              <a:rPr lang="en-US" sz="3600" b="1" dirty="0"/>
              <a:t>Jackson v. McDonough, 37 Vet.App. 277 (2024)</a:t>
            </a:r>
          </a:p>
          <a:p>
            <a:r>
              <a:rPr lang="en-US" b="1" dirty="0"/>
              <a:t>Issue:  </a:t>
            </a:r>
            <a:r>
              <a:rPr lang="en-US" dirty="0"/>
              <a:t>Is a claim for an increased rating a “supplemental claim”: a claim for the “same or similar” benefit sought previously, on the “same or similar” basis, 38 U.S.C. § 101(36)?</a:t>
            </a:r>
          </a:p>
          <a:p>
            <a:r>
              <a:rPr lang="en-US" b="1" dirty="0"/>
              <a:t>Holding:</a:t>
            </a:r>
            <a:r>
              <a:rPr lang="en-US" dirty="0"/>
              <a:t>  </a:t>
            </a:r>
            <a:r>
              <a:rPr lang="en-US" b="1" dirty="0"/>
              <a:t>No.</a:t>
            </a:r>
            <a:r>
              <a:rPr lang="en-US" dirty="0"/>
              <a:t>  The Veteran’s claim for an increased rating for a hip disability following a hip surgery was not on the “same or similar” basis as his initial claim for service connection, so it was an initial claim for an increased rating, not a supplemental claim.</a:t>
            </a:r>
          </a:p>
          <a:p>
            <a:r>
              <a:rPr lang="en-US" b="1" dirty="0"/>
              <a:t>Subsequent history:</a:t>
            </a:r>
            <a:r>
              <a:rPr lang="en-US" dirty="0"/>
              <a:t> On appeal to Fed. Cir. (24-2135)</a:t>
            </a:r>
          </a:p>
        </p:txBody>
      </p:sp>
      <p:pic>
        <p:nvPicPr>
          <p:cNvPr id="4" name="Picture 3">
            <a:extLst>
              <a:ext uri="{FF2B5EF4-FFF2-40B4-BE49-F238E27FC236}">
                <a16:creationId xmlns:a16="http://schemas.microsoft.com/office/drawing/2014/main" id="{F08F08A7-1A96-3C4A-5B15-7C4D8132080C}"/>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680878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F6C95-85CF-AEC7-6F13-9CB1E7102376}"/>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a:t>
            </a:r>
          </a:p>
        </p:txBody>
      </p:sp>
      <p:sp>
        <p:nvSpPr>
          <p:cNvPr id="3" name="Content Placeholder 2">
            <a:extLst>
              <a:ext uri="{FF2B5EF4-FFF2-40B4-BE49-F238E27FC236}">
                <a16:creationId xmlns:a16="http://schemas.microsoft.com/office/drawing/2014/main" id="{B5842ACB-8051-9F8D-FB8B-652ED7A389A7}"/>
              </a:ext>
            </a:extLst>
          </p:cNvPr>
          <p:cNvSpPr>
            <a:spLocks noGrp="1"/>
          </p:cNvSpPr>
          <p:nvPr>
            <p:ph idx="1"/>
          </p:nvPr>
        </p:nvSpPr>
        <p:spPr/>
        <p:txBody>
          <a:bodyPr>
            <a:normAutofit fontScale="92500" lnSpcReduction="10000"/>
          </a:bodyPr>
          <a:lstStyle/>
          <a:p>
            <a:pPr marL="0" indent="0">
              <a:buNone/>
            </a:pPr>
            <a:r>
              <a:rPr lang="en-US" sz="3600" b="1" dirty="0"/>
              <a:t>Phillips v. McDonough, 37 Vet.App. 394 (2024)</a:t>
            </a:r>
          </a:p>
          <a:p>
            <a:r>
              <a:rPr lang="en-US" sz="3000" b="1" dirty="0"/>
              <a:t>Issue:</a:t>
            </a:r>
            <a:r>
              <a:rPr lang="en-US" sz="3000" dirty="0"/>
              <a:t>  Does </a:t>
            </a:r>
            <a:r>
              <a:rPr lang="en-US" sz="3000" i="1" dirty="0"/>
              <a:t>Rice v. Shinseki</a:t>
            </a:r>
            <a:r>
              <a:rPr lang="en-US" sz="3000" dirty="0"/>
              <a:t>, 22 Vet.App. 447 (2009), apply to claims in the AMA?</a:t>
            </a:r>
          </a:p>
          <a:p>
            <a:r>
              <a:rPr lang="en-US" sz="3000" b="1" dirty="0"/>
              <a:t>Holding:</a:t>
            </a:r>
            <a:r>
              <a:rPr lang="en-US" sz="3000" dirty="0"/>
              <a:t>  </a:t>
            </a:r>
            <a:r>
              <a:rPr lang="en-US" sz="3000" b="1" dirty="0"/>
              <a:t>Yes. </a:t>
            </a:r>
            <a:r>
              <a:rPr lang="en-US" sz="3000" dirty="0"/>
              <a:t> </a:t>
            </a:r>
            <a:r>
              <a:rPr lang="en-US" sz="3000" i="1" dirty="0"/>
              <a:t>Rice</a:t>
            </a:r>
            <a:r>
              <a:rPr lang="en-US" sz="3000" dirty="0"/>
              <a:t> remains viable, so TDIU is still not a separate claim. But when adjudicating when entitlement to TDIU arose, the Board only considers the claim on appeal and cannot “rope in” other pending but </a:t>
            </a:r>
            <a:r>
              <a:rPr lang="en-US" sz="3000" dirty="0" err="1"/>
              <a:t>unappealed</a:t>
            </a:r>
            <a:r>
              <a:rPr lang="en-US" sz="3000" dirty="0"/>
              <a:t> claims.</a:t>
            </a:r>
          </a:p>
          <a:p>
            <a:r>
              <a:rPr lang="en-US" sz="3000" dirty="0"/>
              <a:t>E.g.:</a:t>
            </a:r>
          </a:p>
          <a:p>
            <a:pPr lvl="1"/>
            <a:r>
              <a:rPr lang="en-US" sz="2600" dirty="0"/>
              <a:t>2002 skin claim, with TDIU part/parcel – claimant requests HLR</a:t>
            </a:r>
          </a:p>
          <a:p>
            <a:pPr lvl="1"/>
            <a:r>
              <a:rPr lang="en-US" sz="2600" dirty="0"/>
              <a:t>2009 PTSD claim, with TDIU part/parcel – claimant files NOD</a:t>
            </a:r>
          </a:p>
          <a:p>
            <a:pPr lvl="1"/>
            <a:r>
              <a:rPr lang="en-US" sz="2600" dirty="0"/>
              <a:t>The Board considers TDIU for the period beginning 2009</a:t>
            </a:r>
          </a:p>
          <a:p>
            <a:endParaRPr lang="en-US" dirty="0"/>
          </a:p>
        </p:txBody>
      </p:sp>
    </p:spTree>
    <p:extLst>
      <p:ext uri="{BB962C8B-B14F-4D97-AF65-F5344CB8AC3E}">
        <p14:creationId xmlns:p14="http://schemas.microsoft.com/office/powerpoint/2010/main" val="4153727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AB74883-489A-2F2A-E5CC-9AFDD834F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AFC82A-9B88-8A11-A2A4-B45AE9AEF483}"/>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a:t>
            </a:r>
          </a:p>
        </p:txBody>
      </p:sp>
      <p:sp>
        <p:nvSpPr>
          <p:cNvPr id="3" name="Content Placeholder 2">
            <a:extLst>
              <a:ext uri="{FF2B5EF4-FFF2-40B4-BE49-F238E27FC236}">
                <a16:creationId xmlns:a16="http://schemas.microsoft.com/office/drawing/2014/main" id="{B2314DF5-A095-4C21-B4E4-F8C118D95F8A}"/>
              </a:ext>
            </a:extLst>
          </p:cNvPr>
          <p:cNvSpPr>
            <a:spLocks noGrp="1"/>
          </p:cNvSpPr>
          <p:nvPr>
            <p:ph idx="1"/>
          </p:nvPr>
        </p:nvSpPr>
        <p:spPr/>
        <p:txBody>
          <a:bodyPr>
            <a:normAutofit/>
          </a:bodyPr>
          <a:lstStyle/>
          <a:p>
            <a:pPr marL="0" indent="0">
              <a:buNone/>
            </a:pPr>
            <a:r>
              <a:rPr lang="en-US" b="1" dirty="0"/>
              <a:t>Chisholm v. Collins, 38 Vet.App. 140 (2025)</a:t>
            </a:r>
          </a:p>
          <a:p>
            <a:r>
              <a:rPr lang="en-US" b="1" dirty="0"/>
              <a:t>Issue: </a:t>
            </a:r>
            <a:r>
              <a:rPr lang="en-US" dirty="0"/>
              <a:t> Can a request for TDIU following VA’s recent denial of an increased rating for the same underlying disability be a supplemental claim?</a:t>
            </a:r>
          </a:p>
          <a:p>
            <a:r>
              <a:rPr lang="en-US" b="1" dirty="0"/>
              <a:t>Holding:  Yes.</a:t>
            </a:r>
          </a:p>
          <a:p>
            <a:pPr lvl="1"/>
            <a:r>
              <a:rPr lang="en-US" dirty="0"/>
              <a:t>The request for TDIU can be “a claim for the same or similar benefits on the same or similar basis.”  38 U.S.C. § 101(36).</a:t>
            </a:r>
          </a:p>
          <a:p>
            <a:pPr lvl="1"/>
            <a:r>
              <a:rPr lang="en-US" dirty="0"/>
              <a:t>VA’s regulations do not prescribe a specific supplemental claim form (read: VA Form 20-0995).</a:t>
            </a:r>
          </a:p>
        </p:txBody>
      </p:sp>
      <p:pic>
        <p:nvPicPr>
          <p:cNvPr id="4" name="Picture 3">
            <a:extLst>
              <a:ext uri="{FF2B5EF4-FFF2-40B4-BE49-F238E27FC236}">
                <a16:creationId xmlns:a16="http://schemas.microsoft.com/office/drawing/2014/main" id="{04493514-5914-3790-A2AE-A36AE7263DE4}"/>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316229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D5B60FA-2D8E-3C1B-0EDA-1281A7841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0D784-1350-C478-7C36-26A2E4035CEE}"/>
              </a:ext>
            </a:extLst>
          </p:cNvPr>
          <p:cNvSpPr>
            <a:spLocks noGrp="1"/>
          </p:cNvSpPr>
          <p:nvPr>
            <p:ph type="title" idx="4294967295"/>
          </p:nvPr>
        </p:nvSpPr>
        <p:spPr>
          <a:xfrm>
            <a:off x="838200" y="365125"/>
            <a:ext cx="10515600" cy="1325563"/>
          </a:xfrm>
        </p:spPr>
        <p:txBody>
          <a:bodyPr>
            <a:normAutofit/>
          </a:bodyPr>
          <a:lstStyle/>
          <a:p>
            <a:r>
              <a:rPr lang="en-US" dirty="0">
                <a:solidFill>
                  <a:srgbClr val="19384D"/>
                </a:solidFill>
                <a:effectLst/>
                <a:ea typeface="Aptos" panose="020B0004020202020204" pitchFamily="34" charset="0"/>
                <a:cs typeface="Times New Roman" panose="02020603050405020304" pitchFamily="18" charset="0"/>
              </a:rPr>
              <a:t>Introduction</a:t>
            </a:r>
            <a:endParaRPr lang="en-US" dirty="0">
              <a:solidFill>
                <a:srgbClr val="19384D"/>
              </a:solidFill>
            </a:endParaRPr>
          </a:p>
        </p:txBody>
      </p:sp>
      <p:sp>
        <p:nvSpPr>
          <p:cNvPr id="3" name="Content Placeholder 2">
            <a:extLst>
              <a:ext uri="{FF2B5EF4-FFF2-40B4-BE49-F238E27FC236}">
                <a16:creationId xmlns:a16="http://schemas.microsoft.com/office/drawing/2014/main" id="{597881B4-8E62-06F8-4583-FF7C5C583E85}"/>
              </a:ext>
            </a:extLst>
          </p:cNvPr>
          <p:cNvSpPr>
            <a:spLocks noGrp="1"/>
          </p:cNvSpPr>
          <p:nvPr>
            <p:ph idx="1"/>
          </p:nvPr>
        </p:nvSpPr>
        <p:spPr>
          <a:xfrm>
            <a:off x="838200" y="1550020"/>
            <a:ext cx="10515600" cy="4828478"/>
          </a:xfrm>
          <a:solidFill>
            <a:schemeClr val="bg1"/>
          </a:solidFill>
          <a:ln w="25400">
            <a:solidFill>
              <a:schemeClr val="accent4">
                <a:lumMod val="50000"/>
              </a:schemeClr>
            </a:solidFill>
          </a:ln>
        </p:spPr>
        <p:txBody>
          <a:bodyPr>
            <a:normAutofit/>
          </a:bodyPr>
          <a:lstStyle/>
          <a:p>
            <a:r>
              <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Veterans Appeals Improvement and Modernization Act of 2017</a:t>
            </a:r>
          </a:p>
          <a:p>
            <a:pPr lvl="1"/>
            <a:r>
              <a:rPr lang="en-US" sz="28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Pub. L. No. 115-55, 131 Stat. 1105 (Aug. 23, 2017)</a:t>
            </a:r>
          </a:p>
          <a:p>
            <a:pPr lvl="1"/>
            <a:r>
              <a:rPr lang="en-US" sz="28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Effective Feb. 19, 2019</a:t>
            </a:r>
          </a:p>
          <a:p>
            <a:r>
              <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Approximately five years of caselaw on how the AMA works</a:t>
            </a:r>
          </a:p>
          <a:p>
            <a:r>
              <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Broad topics discussed by the Court:</a:t>
            </a:r>
          </a:p>
          <a:p>
            <a:pPr lvl="1"/>
            <a:r>
              <a:rPr lang="en-US" sz="28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Evidentiary window</a:t>
            </a:r>
          </a:p>
          <a:p>
            <a:pPr lvl="1"/>
            <a:r>
              <a:rPr lang="en-US" sz="2800" kern="100" dirty="0">
                <a:ln>
                  <a:solidFill>
                    <a:schemeClr val="accent1">
                      <a:alpha val="0"/>
                    </a:schemeClr>
                  </a:solidFill>
                </a:ln>
                <a:solidFill>
                  <a:srgbClr val="19384D"/>
                </a:solidFill>
                <a:effectLst/>
                <a:ea typeface="Aptos" panose="020B0004020202020204" pitchFamily="34" charset="0"/>
                <a:cs typeface="Times New Roman" panose="02020603050405020304" pitchFamily="18" charset="0"/>
              </a:rPr>
              <a:t>Claim streams/continuous pursuit</a:t>
            </a:r>
          </a:p>
          <a:p>
            <a:pPr lvl="1"/>
            <a:r>
              <a:rPr lang="en-US" sz="28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Applicability of AMA</a:t>
            </a:r>
          </a:p>
          <a:p>
            <a:pPr lvl="1"/>
            <a:r>
              <a:rPr lang="en-US" sz="2800" kern="100" dirty="0">
                <a:ln>
                  <a:solidFill>
                    <a:schemeClr val="accent1">
                      <a:alpha val="0"/>
                    </a:schemeClr>
                  </a:solidFill>
                </a:ln>
                <a:solidFill>
                  <a:srgbClr val="19384D"/>
                </a:solidFill>
                <a:effectLst/>
                <a:ea typeface="Aptos" panose="020B0004020202020204" pitchFamily="34" charset="0"/>
                <a:cs typeface="Times New Roman" panose="02020603050405020304" pitchFamily="18" charset="0"/>
              </a:rPr>
              <a:t>Notice/Hearings</a:t>
            </a:r>
          </a:p>
        </p:txBody>
      </p:sp>
      <p:pic>
        <p:nvPicPr>
          <p:cNvPr id="4" name="Picture 3">
            <a:extLst>
              <a:ext uri="{FF2B5EF4-FFF2-40B4-BE49-F238E27FC236}">
                <a16:creationId xmlns:a16="http://schemas.microsoft.com/office/drawing/2014/main" id="{745ACAE5-091E-A862-800A-D8A71DA7A412}"/>
              </a:ext>
            </a:extLst>
          </p:cNvPr>
          <p:cNvPicPr>
            <a:picLocks noChangeAspect="1"/>
          </p:cNvPicPr>
          <p:nvPr/>
        </p:nvPicPr>
        <p:blipFill>
          <a:blip r:embed="rId3"/>
          <a:stretch>
            <a:fillRect/>
          </a:stretch>
        </p:blipFill>
        <p:spPr>
          <a:xfrm>
            <a:off x="8286750" y="479502"/>
            <a:ext cx="3067050" cy="771525"/>
          </a:xfrm>
          <a:prstGeom prst="rect">
            <a:avLst/>
          </a:prstGeom>
          <a:solidFill>
            <a:schemeClr val="bg2">
              <a:lumMod val="75000"/>
              <a:alpha val="67000"/>
            </a:schemeClr>
          </a:solidFill>
        </p:spPr>
      </p:pic>
    </p:spTree>
    <p:extLst>
      <p:ext uri="{BB962C8B-B14F-4D97-AF65-F5344CB8AC3E}">
        <p14:creationId xmlns:p14="http://schemas.microsoft.com/office/powerpoint/2010/main" val="3565174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590D3-03EB-92E0-7675-F22DDE5FD9DE}"/>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a:t>
            </a:r>
          </a:p>
        </p:txBody>
      </p:sp>
      <p:sp>
        <p:nvSpPr>
          <p:cNvPr id="3" name="Content Placeholder 2">
            <a:extLst>
              <a:ext uri="{FF2B5EF4-FFF2-40B4-BE49-F238E27FC236}">
                <a16:creationId xmlns:a16="http://schemas.microsoft.com/office/drawing/2014/main" id="{44F1051B-78A9-3F35-1D06-0CD9E1FDD6BB}"/>
              </a:ext>
            </a:extLst>
          </p:cNvPr>
          <p:cNvSpPr>
            <a:spLocks noGrp="1"/>
          </p:cNvSpPr>
          <p:nvPr>
            <p:ph idx="1"/>
          </p:nvPr>
        </p:nvSpPr>
        <p:spPr/>
        <p:txBody>
          <a:bodyPr>
            <a:normAutofit/>
          </a:bodyPr>
          <a:lstStyle/>
          <a:p>
            <a:pPr marL="0" indent="0">
              <a:buNone/>
            </a:pPr>
            <a:r>
              <a:rPr lang="en-US" b="1" dirty="0"/>
              <a:t>Loyd v. Collins, 38 Vet.App. 234 (2025)</a:t>
            </a:r>
          </a:p>
          <a:p>
            <a:r>
              <a:rPr lang="en-US" b="1" dirty="0"/>
              <a:t>Issue</a:t>
            </a:r>
            <a:r>
              <a:rPr lang="en-US" dirty="0"/>
              <a:t>:  Is the submission of new and relevant evidence with a § 5104C(a) supplemental claim a prerequisite to Board review of the merits of the claim?</a:t>
            </a:r>
            <a:endParaRPr lang="en-US" b="1" dirty="0"/>
          </a:p>
          <a:p>
            <a:r>
              <a:rPr lang="en-US" b="1" dirty="0"/>
              <a:t>Holding: </a:t>
            </a:r>
            <a:r>
              <a:rPr lang="en-US" dirty="0"/>
              <a:t> </a:t>
            </a:r>
            <a:r>
              <a:rPr lang="en-US" b="1" dirty="0"/>
              <a:t>Yes.</a:t>
            </a:r>
            <a:r>
              <a:rPr lang="en-US" dirty="0"/>
              <a:t>  The plain language of 38 U.S.C. §§ 5104C(a) and 5108, when read together, mandates that a claimant submit new and relevant evidence before VA, including the Board, can review or readjudicate the merits of a claim when the claimant files a supplemental claim under § 5104C(a).</a:t>
            </a:r>
          </a:p>
          <a:p>
            <a:r>
              <a:rPr lang="en-US" b="1" dirty="0"/>
              <a:t>Subsequent history:</a:t>
            </a:r>
            <a:r>
              <a:rPr lang="en-US" dirty="0"/>
              <a:t>  On appeal to Fed. Cir. (25-1957)</a:t>
            </a:r>
          </a:p>
          <a:p>
            <a:endParaRPr lang="en-US" dirty="0"/>
          </a:p>
        </p:txBody>
      </p:sp>
    </p:spTree>
    <p:extLst>
      <p:ext uri="{BB962C8B-B14F-4D97-AF65-F5344CB8AC3E}">
        <p14:creationId xmlns:p14="http://schemas.microsoft.com/office/powerpoint/2010/main" val="3113265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47BDCB1-34F3-9FF2-6358-8C4ED8D211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3C594-D88E-076C-647E-CCED2A3EA539}"/>
              </a:ext>
            </a:extLst>
          </p:cNvPr>
          <p:cNvSpPr>
            <a:spLocks noGrp="1"/>
          </p:cNvSpPr>
          <p:nvPr>
            <p:ph type="title" idx="4294967295"/>
          </p:nvPr>
        </p:nvSpPr>
        <p:spPr>
          <a:xfrm>
            <a:off x="838200" y="365125"/>
            <a:ext cx="10515600" cy="1325563"/>
          </a:xfrm>
        </p:spPr>
        <p:txBody>
          <a:bodyPr/>
          <a:lstStyle/>
          <a:p>
            <a:r>
              <a:rPr lang="en-US" dirty="0">
                <a:solidFill>
                  <a:srgbClr val="19384D"/>
                </a:solidFill>
              </a:rPr>
              <a:t>Claim Streams/Cont. Pursuit</a:t>
            </a:r>
          </a:p>
        </p:txBody>
      </p:sp>
      <p:sp>
        <p:nvSpPr>
          <p:cNvPr id="3" name="Content Placeholder 2">
            <a:extLst>
              <a:ext uri="{FF2B5EF4-FFF2-40B4-BE49-F238E27FC236}">
                <a16:creationId xmlns:a16="http://schemas.microsoft.com/office/drawing/2014/main" id="{F422D7BD-30CC-C46C-D577-C48173FB0E73}"/>
              </a:ext>
            </a:extLst>
          </p:cNvPr>
          <p:cNvSpPr>
            <a:spLocks noGrp="1"/>
          </p:cNvSpPr>
          <p:nvPr>
            <p:ph idx="1"/>
          </p:nvPr>
        </p:nvSpPr>
        <p:spPr/>
        <p:txBody>
          <a:bodyPr/>
          <a:lstStyle/>
          <a:p>
            <a:pPr marL="0" indent="0">
              <a:buNone/>
            </a:pPr>
            <a:r>
              <a:rPr lang="en-US" sz="3600" b="1" dirty="0"/>
              <a:t>Boehringer v. Collins, 23-7995</a:t>
            </a:r>
          </a:p>
          <a:p>
            <a:r>
              <a:rPr lang="en-US" b="1" dirty="0"/>
              <a:t>Background:</a:t>
            </a:r>
            <a:endParaRPr lang="en-US" b="1" u="sng" dirty="0"/>
          </a:p>
          <a:p>
            <a:pPr lvl="1"/>
            <a:r>
              <a:rPr lang="en-US" dirty="0"/>
              <a:t>2021 legacy Board decision denies TDIU prior to Feb. 2016</a:t>
            </a:r>
          </a:p>
          <a:p>
            <a:pPr lvl="1"/>
            <a:r>
              <a:rPr lang="en-US" dirty="0"/>
              <a:t>Within a year, Appellant files a supplemental claim</a:t>
            </a:r>
          </a:p>
          <a:p>
            <a:pPr lvl="1"/>
            <a:r>
              <a:rPr lang="en-US" dirty="0"/>
              <a:t>Board dismisses “freestanding claim for an earlier effective date”</a:t>
            </a:r>
          </a:p>
          <a:p>
            <a:r>
              <a:rPr lang="en-US" b="1" dirty="0"/>
              <a:t>Issue:  </a:t>
            </a:r>
            <a:r>
              <a:rPr lang="en-US" dirty="0"/>
              <a:t>When a claimant files a supplemental claim within a year of a legacy Board decision, do the AMA continuous pursuit rules apply?</a:t>
            </a:r>
          </a:p>
          <a:p>
            <a:r>
              <a:rPr lang="en-US" dirty="0"/>
              <a:t>Oral argument June 17, 2025; decision pending</a:t>
            </a:r>
          </a:p>
        </p:txBody>
      </p:sp>
      <p:pic>
        <p:nvPicPr>
          <p:cNvPr id="4" name="Picture 3">
            <a:extLst>
              <a:ext uri="{FF2B5EF4-FFF2-40B4-BE49-F238E27FC236}">
                <a16:creationId xmlns:a16="http://schemas.microsoft.com/office/drawing/2014/main" id="{1BA86DE1-E1E7-C8C4-0882-B9CF5DA44B4C}"/>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438644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B82A6C-150E-7321-8CE3-854A1169DF14}"/>
              </a:ext>
            </a:extLst>
          </p:cNvPr>
          <p:cNvSpPr>
            <a:spLocks noGrp="1"/>
          </p:cNvSpPr>
          <p:nvPr>
            <p:ph idx="1"/>
          </p:nvPr>
        </p:nvSpPr>
        <p:spPr/>
        <p:txBody>
          <a:bodyPr/>
          <a:lstStyle/>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endParaRPr lang="en-US"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r>
              <a:rPr lang="en-US" sz="6600" b="1"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Application of AMA</a:t>
            </a:r>
          </a:p>
          <a:p>
            <a:endParaRPr lang="en-US" dirty="0"/>
          </a:p>
        </p:txBody>
      </p:sp>
    </p:spTree>
    <p:extLst>
      <p:ext uri="{BB962C8B-B14F-4D97-AF65-F5344CB8AC3E}">
        <p14:creationId xmlns:p14="http://schemas.microsoft.com/office/powerpoint/2010/main" val="36117231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B6FA5-6471-1FC9-61B8-49D3C3631677}"/>
              </a:ext>
            </a:extLst>
          </p:cNvPr>
          <p:cNvSpPr>
            <a:spLocks noGrp="1"/>
          </p:cNvSpPr>
          <p:nvPr>
            <p:ph type="title" idx="4294967295"/>
          </p:nvPr>
        </p:nvSpPr>
        <p:spPr>
          <a:xfrm>
            <a:off x="838200" y="365125"/>
            <a:ext cx="10515600" cy="1325563"/>
          </a:xfrm>
        </p:spPr>
        <p:txBody>
          <a:bodyPr/>
          <a:lstStyle/>
          <a:p>
            <a:r>
              <a:rPr lang="en-US" dirty="0">
                <a:solidFill>
                  <a:srgbClr val="19384D"/>
                </a:solidFill>
              </a:rPr>
              <a:t>Application of AMA</a:t>
            </a:r>
          </a:p>
        </p:txBody>
      </p:sp>
      <p:sp>
        <p:nvSpPr>
          <p:cNvPr id="3" name="Content Placeholder 2">
            <a:extLst>
              <a:ext uri="{FF2B5EF4-FFF2-40B4-BE49-F238E27FC236}">
                <a16:creationId xmlns:a16="http://schemas.microsoft.com/office/drawing/2014/main" id="{44181CEE-E8A1-EF14-9225-CF80F6D1DDD4}"/>
              </a:ext>
            </a:extLst>
          </p:cNvPr>
          <p:cNvSpPr>
            <a:spLocks noGrp="1"/>
          </p:cNvSpPr>
          <p:nvPr>
            <p:ph idx="1"/>
          </p:nvPr>
        </p:nvSpPr>
        <p:spPr/>
        <p:txBody>
          <a:bodyPr>
            <a:normAutofit lnSpcReduction="10000"/>
          </a:bodyPr>
          <a:lstStyle/>
          <a:p>
            <a:pPr marL="0" indent="0">
              <a:buNone/>
            </a:pPr>
            <a:r>
              <a:rPr lang="en-US" b="1" dirty="0"/>
              <a:t>Military-Veterans Advocacy v. Sec’y of Veterans Affairs, 7 F.4th 1110 (Fed.Cir. 2021)</a:t>
            </a:r>
          </a:p>
          <a:p>
            <a:r>
              <a:rPr lang="en-US" b="1" dirty="0"/>
              <a:t>Issue:  </a:t>
            </a:r>
            <a:r>
              <a:rPr lang="en-US" dirty="0"/>
              <a:t>Rulemaking challenge under 38 U.S.C. § 502</a:t>
            </a:r>
          </a:p>
          <a:p>
            <a:r>
              <a:rPr lang="en-US" b="1" dirty="0"/>
              <a:t>Holdings: </a:t>
            </a:r>
          </a:p>
          <a:p>
            <a:pPr lvl="1"/>
            <a:r>
              <a:rPr lang="en-US" dirty="0"/>
              <a:t>The court invalidated the sentence in the preamble to 38 C.F.R. § 3.155, excluding supplemental claims from the intent to file (ITF) procedures</a:t>
            </a:r>
          </a:p>
          <a:p>
            <a:pPr lvl="1"/>
            <a:r>
              <a:rPr lang="en-US" dirty="0"/>
              <a:t>The court invalidated the last sentence of 38 C.F.R. § 3.2500(b), prohibiting a supplemental claim to be filed while an issue is pending before a federal court.</a:t>
            </a:r>
          </a:p>
          <a:p>
            <a:pPr lvl="1"/>
            <a:r>
              <a:rPr lang="en-US" dirty="0"/>
              <a:t>The court invalidated 38 C.F.R. § 14.636(c)(1)(i)’s restriction on attorneys’ fees for various types of claims filed after a VA decision has become final on an issue, including supplemental claims filed after a decision has become final. </a:t>
            </a:r>
          </a:p>
          <a:p>
            <a:endParaRPr lang="en-US" dirty="0"/>
          </a:p>
          <a:p>
            <a:pPr marL="0" indent="0">
              <a:buNone/>
            </a:pPr>
            <a:endParaRPr lang="en-US" b="1" dirty="0"/>
          </a:p>
          <a:p>
            <a:endParaRPr lang="en-US" dirty="0"/>
          </a:p>
        </p:txBody>
      </p:sp>
      <p:pic>
        <p:nvPicPr>
          <p:cNvPr id="4" name="Picture 3">
            <a:extLst>
              <a:ext uri="{FF2B5EF4-FFF2-40B4-BE49-F238E27FC236}">
                <a16:creationId xmlns:a16="http://schemas.microsoft.com/office/drawing/2014/main" id="{C1F85911-2131-D6B9-6028-FBB7136D7D5B}"/>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3325057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2533730-65B0-330E-0E65-B8AFC2A8D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BABBA0-C411-5965-FF1D-9AEEFDA9834A}"/>
              </a:ext>
            </a:extLst>
          </p:cNvPr>
          <p:cNvSpPr>
            <a:spLocks noGrp="1"/>
          </p:cNvSpPr>
          <p:nvPr>
            <p:ph type="title" idx="4294967295"/>
          </p:nvPr>
        </p:nvSpPr>
        <p:spPr>
          <a:xfrm>
            <a:off x="838200" y="365125"/>
            <a:ext cx="10515600" cy="1325563"/>
          </a:xfrm>
        </p:spPr>
        <p:txBody>
          <a:bodyPr/>
          <a:lstStyle/>
          <a:p>
            <a:r>
              <a:rPr lang="en-US" dirty="0">
                <a:solidFill>
                  <a:srgbClr val="19384D"/>
                </a:solidFill>
              </a:rPr>
              <a:t>Application of AMA</a:t>
            </a:r>
          </a:p>
        </p:txBody>
      </p:sp>
      <p:sp>
        <p:nvSpPr>
          <p:cNvPr id="3" name="Content Placeholder 2">
            <a:extLst>
              <a:ext uri="{FF2B5EF4-FFF2-40B4-BE49-F238E27FC236}">
                <a16:creationId xmlns:a16="http://schemas.microsoft.com/office/drawing/2014/main" id="{61396F8C-E140-E486-6523-3025FE13EE85}"/>
              </a:ext>
            </a:extLst>
          </p:cNvPr>
          <p:cNvSpPr>
            <a:spLocks noGrp="1"/>
          </p:cNvSpPr>
          <p:nvPr>
            <p:ph idx="1"/>
          </p:nvPr>
        </p:nvSpPr>
        <p:spPr/>
        <p:txBody>
          <a:bodyPr>
            <a:normAutofit fontScale="92500"/>
          </a:bodyPr>
          <a:lstStyle/>
          <a:p>
            <a:pPr marL="0" indent="0">
              <a:buNone/>
            </a:pPr>
            <a:r>
              <a:rPr lang="en-US" sz="3600" b="1" dirty="0"/>
              <a:t>Held v. McDonough, 37 Vet.App. 28 (2023)</a:t>
            </a:r>
          </a:p>
          <a:p>
            <a:r>
              <a:rPr lang="en-US" b="1" dirty="0"/>
              <a:t>Issue:  </a:t>
            </a:r>
            <a:r>
              <a:rPr lang="en-US" dirty="0"/>
              <a:t>Does 38 C.F.R. § 14.636(c)(2)(ii) impermissibly condition eligibility for fees for work on a CUE motion on the filing of a notice of disagreement?</a:t>
            </a:r>
          </a:p>
          <a:p>
            <a:r>
              <a:rPr lang="en-US" b="1" dirty="0"/>
              <a:t>Holding:  Yes. </a:t>
            </a:r>
            <a:r>
              <a:rPr lang="en-US" dirty="0"/>
              <a:t> The plain language of 38 U.S.C. § 5904(c)(1) only precludes fees for work performed before notice of the AOJ’s initial decision with respect to the case.  Section 14.636(c)(2)(ii)’s NOD requirement contravenes the statute. </a:t>
            </a:r>
          </a:p>
          <a:p>
            <a:pPr lvl="1"/>
            <a:r>
              <a:rPr lang="en-US" dirty="0"/>
              <a:t>The “initial decision” under 38 C.F.R. § 19.2 was the decision that triggered the application of the AMA (2019 decision on CUE motion).</a:t>
            </a:r>
          </a:p>
          <a:p>
            <a:pPr lvl="1"/>
            <a:r>
              <a:rPr lang="en-US" dirty="0"/>
              <a:t>An “initial decision with respect to the case” under § 5904(c)(1) was the 2017 decision subject to the CUE motion.</a:t>
            </a:r>
          </a:p>
        </p:txBody>
      </p:sp>
      <p:pic>
        <p:nvPicPr>
          <p:cNvPr id="4" name="Picture 3">
            <a:extLst>
              <a:ext uri="{FF2B5EF4-FFF2-40B4-BE49-F238E27FC236}">
                <a16:creationId xmlns:a16="http://schemas.microsoft.com/office/drawing/2014/main" id="{9A5687B9-0184-D89B-33D3-C72C4EFB3858}"/>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3261313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B7EB545-3EA2-7BE1-F259-EA4C5CA9B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164E92-6D9E-AA02-5570-58EB1A808C80}"/>
              </a:ext>
            </a:extLst>
          </p:cNvPr>
          <p:cNvSpPr>
            <a:spLocks noGrp="1"/>
          </p:cNvSpPr>
          <p:nvPr>
            <p:ph type="title" idx="4294967295"/>
          </p:nvPr>
        </p:nvSpPr>
        <p:spPr>
          <a:xfrm>
            <a:off x="838200" y="365125"/>
            <a:ext cx="10515600" cy="1325563"/>
          </a:xfrm>
        </p:spPr>
        <p:txBody>
          <a:bodyPr/>
          <a:lstStyle/>
          <a:p>
            <a:r>
              <a:rPr lang="en-US" dirty="0">
                <a:solidFill>
                  <a:srgbClr val="19384D"/>
                </a:solidFill>
              </a:rPr>
              <a:t>Application of AMA</a:t>
            </a:r>
          </a:p>
        </p:txBody>
      </p:sp>
      <p:sp>
        <p:nvSpPr>
          <p:cNvPr id="3" name="Content Placeholder 2">
            <a:extLst>
              <a:ext uri="{FF2B5EF4-FFF2-40B4-BE49-F238E27FC236}">
                <a16:creationId xmlns:a16="http://schemas.microsoft.com/office/drawing/2014/main" id="{D3368223-2A08-45F0-4F6A-8EAA2A4FC851}"/>
              </a:ext>
            </a:extLst>
          </p:cNvPr>
          <p:cNvSpPr>
            <a:spLocks noGrp="1"/>
          </p:cNvSpPr>
          <p:nvPr>
            <p:ph idx="1"/>
          </p:nvPr>
        </p:nvSpPr>
        <p:spPr/>
        <p:txBody>
          <a:bodyPr>
            <a:normAutofit fontScale="92500" lnSpcReduction="20000"/>
          </a:bodyPr>
          <a:lstStyle/>
          <a:p>
            <a:pPr marL="0" indent="0">
              <a:buNone/>
            </a:pPr>
            <a:r>
              <a:rPr lang="en-US" sz="3600" b="1" dirty="0"/>
              <a:t>Green v. McDonough, 37 Vet.App. 127 (2024)</a:t>
            </a:r>
          </a:p>
          <a:p>
            <a:r>
              <a:rPr lang="en-US" b="1" dirty="0"/>
              <a:t>Background:</a:t>
            </a:r>
            <a:r>
              <a:rPr lang="en-US" dirty="0"/>
              <a:t> The Appellant simultaneously sought service connection and TDIU.  The Board granted service connection but denied TDIU “as a matter of law” because the underlying condition was not service connected as of the AMA decision on appeal.</a:t>
            </a:r>
            <a:endParaRPr lang="en-US" b="1" dirty="0"/>
          </a:p>
          <a:p>
            <a:r>
              <a:rPr lang="en-US" b="1" dirty="0"/>
              <a:t>Issue: </a:t>
            </a:r>
            <a:r>
              <a:rPr lang="en-US" dirty="0"/>
              <a:t>Could the Board adjudicate and grant TDIU?</a:t>
            </a:r>
          </a:p>
          <a:p>
            <a:r>
              <a:rPr lang="en-US" b="1" dirty="0"/>
              <a:t>Holding: Yes.</a:t>
            </a:r>
          </a:p>
          <a:p>
            <a:pPr lvl="1"/>
            <a:r>
              <a:rPr lang="en-US" dirty="0"/>
              <a:t>The Board had jurisdiction over TDIU because it was the subject of an appealed AOJ decision.</a:t>
            </a:r>
          </a:p>
          <a:p>
            <a:pPr lvl="1"/>
            <a:r>
              <a:rPr lang="en-US" dirty="0"/>
              <a:t>TDIU was not moot despite the AOJ’s subsequent grant and the Appellant’s appeal of the effective date.</a:t>
            </a:r>
          </a:p>
          <a:p>
            <a:pPr lvl="1"/>
            <a:r>
              <a:rPr lang="en-US" dirty="0"/>
              <a:t>The grant of service connection for the underlying disability was not “evidence” and established that the AOJ erred in satisfying a regulatory or statutory duty under 38 C.F.R. § 20.802(a), so the Board erred in failing to remand TDIU.</a:t>
            </a:r>
          </a:p>
          <a:p>
            <a:pPr marL="0" indent="0">
              <a:buNone/>
            </a:pPr>
            <a:endParaRPr lang="en-US" dirty="0"/>
          </a:p>
          <a:p>
            <a:pPr marL="0" indent="0">
              <a:buNone/>
            </a:pPr>
            <a:endParaRPr lang="en-US" dirty="0"/>
          </a:p>
          <a:p>
            <a:pPr marL="0" indent="0">
              <a:buNone/>
            </a:pPr>
            <a:endParaRPr lang="en-US" sz="3600" b="1" dirty="0"/>
          </a:p>
        </p:txBody>
      </p:sp>
      <p:pic>
        <p:nvPicPr>
          <p:cNvPr id="4" name="Picture 3">
            <a:extLst>
              <a:ext uri="{FF2B5EF4-FFF2-40B4-BE49-F238E27FC236}">
                <a16:creationId xmlns:a16="http://schemas.microsoft.com/office/drawing/2014/main" id="{148697AE-55F2-40EF-9F6D-5BB6E0CCB098}"/>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1286728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8EDCE55-514F-C0C1-D539-ED0156FD30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E2A36-85DF-825A-2618-6800766F935D}"/>
              </a:ext>
            </a:extLst>
          </p:cNvPr>
          <p:cNvSpPr>
            <a:spLocks noGrp="1"/>
          </p:cNvSpPr>
          <p:nvPr>
            <p:ph type="title" idx="4294967295"/>
          </p:nvPr>
        </p:nvSpPr>
        <p:spPr>
          <a:xfrm>
            <a:off x="838200" y="365125"/>
            <a:ext cx="10515600" cy="1325563"/>
          </a:xfrm>
        </p:spPr>
        <p:txBody>
          <a:bodyPr/>
          <a:lstStyle/>
          <a:p>
            <a:r>
              <a:rPr lang="en-US" dirty="0">
                <a:solidFill>
                  <a:srgbClr val="19384D"/>
                </a:solidFill>
              </a:rPr>
              <a:t>Application of AMA</a:t>
            </a:r>
          </a:p>
        </p:txBody>
      </p:sp>
      <p:sp>
        <p:nvSpPr>
          <p:cNvPr id="3" name="Content Placeholder 2">
            <a:extLst>
              <a:ext uri="{FF2B5EF4-FFF2-40B4-BE49-F238E27FC236}">
                <a16:creationId xmlns:a16="http://schemas.microsoft.com/office/drawing/2014/main" id="{2DEB34FB-827B-5DE8-9B31-6C13935B0D09}"/>
              </a:ext>
            </a:extLst>
          </p:cNvPr>
          <p:cNvSpPr>
            <a:spLocks noGrp="1"/>
          </p:cNvSpPr>
          <p:nvPr>
            <p:ph idx="1"/>
          </p:nvPr>
        </p:nvSpPr>
        <p:spPr/>
        <p:txBody>
          <a:bodyPr>
            <a:normAutofit lnSpcReduction="10000"/>
          </a:bodyPr>
          <a:lstStyle/>
          <a:p>
            <a:pPr marL="0" indent="0">
              <a:buNone/>
            </a:pPr>
            <a:r>
              <a:rPr lang="en-US" sz="3600" b="1" dirty="0"/>
              <a:t>Williams v. McDonough, 37 Vet.App. 305 (2024)</a:t>
            </a:r>
          </a:p>
          <a:p>
            <a:pPr lvl="0"/>
            <a:r>
              <a:rPr lang="en-US" b="1" dirty="0"/>
              <a:t>Issue:  </a:t>
            </a:r>
            <a:r>
              <a:rPr lang="en-US" dirty="0"/>
              <a:t>Does 38 C.F.R. § 20.202(c)(2) require the Board to wait 60 days before issuing a decision so that a claimant can modify the NOD to choose a different review option?</a:t>
            </a:r>
          </a:p>
          <a:p>
            <a:pPr lvl="0"/>
            <a:r>
              <a:rPr lang="en-US" b="1" dirty="0"/>
              <a:t>Holding:  Yes.  </a:t>
            </a:r>
            <a:r>
              <a:rPr lang="en-US" dirty="0"/>
              <a:t>The plain language of the regulation provides a claimant with the right to modify an NOD by submitting a new one “one year from the date that the [AOJ] mails notice of the decision on appeal, or within 60 days of the date that the Board receives the NOD, whichever is later.”</a:t>
            </a:r>
          </a:p>
          <a:p>
            <a:pPr lvl="1"/>
            <a:r>
              <a:rPr lang="en-US" dirty="0"/>
              <a:t>The availability of a supplemental claim did not make the Board’s premature issuance of a decision harmless.</a:t>
            </a:r>
          </a:p>
          <a:p>
            <a:pPr lvl="0"/>
            <a:endParaRPr lang="en-US" dirty="0"/>
          </a:p>
          <a:p>
            <a:pPr marL="0" indent="0">
              <a:buNone/>
            </a:pPr>
            <a:endParaRPr lang="en-US" dirty="0"/>
          </a:p>
          <a:p>
            <a:pPr marL="0" indent="0">
              <a:buNone/>
            </a:pPr>
            <a:endParaRPr lang="en-US" dirty="0"/>
          </a:p>
          <a:p>
            <a:pPr marL="0" indent="0">
              <a:buNone/>
            </a:pPr>
            <a:endParaRPr lang="en-US" sz="3600" b="1" dirty="0"/>
          </a:p>
        </p:txBody>
      </p:sp>
      <p:pic>
        <p:nvPicPr>
          <p:cNvPr id="4" name="Picture 3">
            <a:extLst>
              <a:ext uri="{FF2B5EF4-FFF2-40B4-BE49-F238E27FC236}">
                <a16:creationId xmlns:a16="http://schemas.microsoft.com/office/drawing/2014/main" id="{5E6FB491-D756-08C9-F929-0C67BC77AD29}"/>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303258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7C5C785-F25D-BB31-3848-928EED201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58899B-055F-72BF-4956-DA0D4534B9EA}"/>
              </a:ext>
            </a:extLst>
          </p:cNvPr>
          <p:cNvSpPr>
            <a:spLocks noGrp="1"/>
          </p:cNvSpPr>
          <p:nvPr>
            <p:ph type="title" idx="4294967295"/>
          </p:nvPr>
        </p:nvSpPr>
        <p:spPr>
          <a:xfrm>
            <a:off x="838200" y="365125"/>
            <a:ext cx="10515600" cy="1325563"/>
          </a:xfrm>
        </p:spPr>
        <p:txBody>
          <a:bodyPr/>
          <a:lstStyle/>
          <a:p>
            <a:r>
              <a:rPr lang="en-US" dirty="0">
                <a:solidFill>
                  <a:srgbClr val="19384D"/>
                </a:solidFill>
              </a:rPr>
              <a:t>Application of AMA</a:t>
            </a:r>
          </a:p>
        </p:txBody>
      </p:sp>
      <p:sp>
        <p:nvSpPr>
          <p:cNvPr id="3" name="Content Placeholder 2">
            <a:extLst>
              <a:ext uri="{FF2B5EF4-FFF2-40B4-BE49-F238E27FC236}">
                <a16:creationId xmlns:a16="http://schemas.microsoft.com/office/drawing/2014/main" id="{BBFBC82F-0E10-1568-88C5-311C92A863F1}"/>
              </a:ext>
            </a:extLst>
          </p:cNvPr>
          <p:cNvSpPr>
            <a:spLocks noGrp="1"/>
          </p:cNvSpPr>
          <p:nvPr>
            <p:ph idx="1"/>
          </p:nvPr>
        </p:nvSpPr>
        <p:spPr/>
        <p:txBody>
          <a:bodyPr>
            <a:normAutofit/>
          </a:bodyPr>
          <a:lstStyle/>
          <a:p>
            <a:pPr marL="0" indent="0">
              <a:buNone/>
            </a:pPr>
            <a:r>
              <a:rPr lang="en-US" sz="3200" b="1" dirty="0"/>
              <a:t>Concepcion-Maldonado v. Collins, 38 Vet.App. 294 (2025)</a:t>
            </a:r>
          </a:p>
          <a:p>
            <a:pPr marL="0" indent="0">
              <a:buNone/>
            </a:pPr>
            <a:r>
              <a:rPr lang="en-US" b="1" dirty="0"/>
              <a:t>Issue:  </a:t>
            </a:r>
            <a:r>
              <a:rPr lang="en-US" dirty="0"/>
              <a:t>Does the AOJ’s grant of service connection on an AMA claim moot the appeal of the Board’s denial of a legacy claim for the same condition?</a:t>
            </a:r>
          </a:p>
          <a:p>
            <a:pPr marL="0" indent="0">
              <a:buNone/>
            </a:pPr>
            <a:r>
              <a:rPr lang="en-US" b="1" dirty="0"/>
              <a:t>Holding:   No.  </a:t>
            </a:r>
            <a:r>
              <a:rPr lang="en-US" dirty="0"/>
              <a:t>A VA grant of a modernized claim can’t moot a legacy claim for the same benefit when an earlier effective date is possible through the legacy appeal.</a:t>
            </a:r>
            <a:endParaRPr lang="en-US" sz="2400" b="1" dirty="0"/>
          </a:p>
          <a:p>
            <a:pPr marL="0" indent="0">
              <a:buNone/>
            </a:pPr>
            <a:endParaRPr lang="en-US" dirty="0"/>
          </a:p>
        </p:txBody>
      </p:sp>
      <p:pic>
        <p:nvPicPr>
          <p:cNvPr id="4" name="Picture 3">
            <a:extLst>
              <a:ext uri="{FF2B5EF4-FFF2-40B4-BE49-F238E27FC236}">
                <a16:creationId xmlns:a16="http://schemas.microsoft.com/office/drawing/2014/main" id="{A74C043F-2BCB-60D4-0CB3-36039CFDE0AA}"/>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4688233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49A9A0-5796-CA6A-4DAB-5E6E3C33A2D3}"/>
              </a:ext>
            </a:extLst>
          </p:cNvPr>
          <p:cNvSpPr>
            <a:spLocks noGrp="1"/>
          </p:cNvSpPr>
          <p:nvPr>
            <p:ph idx="1"/>
          </p:nvPr>
        </p:nvSpPr>
        <p:spPr/>
        <p:txBody>
          <a:bodyPr/>
          <a:lstStyle/>
          <a:p>
            <a:pPr marL="0" indent="0" algn="ctr">
              <a:buNone/>
            </a:pPr>
            <a:endParaRPr lang="en-US" sz="66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r>
              <a:rPr lang="en-US" sz="6600" b="1"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Notice</a:t>
            </a:r>
            <a:endParaRPr lang="en-US" dirty="0"/>
          </a:p>
        </p:txBody>
      </p:sp>
    </p:spTree>
    <p:extLst>
      <p:ext uri="{BB962C8B-B14F-4D97-AF65-F5344CB8AC3E}">
        <p14:creationId xmlns:p14="http://schemas.microsoft.com/office/powerpoint/2010/main" val="4096786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B2C52-22E7-47E7-62BC-E2AE9B4D4414}"/>
              </a:ext>
            </a:extLst>
          </p:cNvPr>
          <p:cNvSpPr>
            <a:spLocks noGrp="1"/>
          </p:cNvSpPr>
          <p:nvPr>
            <p:ph type="title" idx="4294967295"/>
          </p:nvPr>
        </p:nvSpPr>
        <p:spPr>
          <a:xfrm>
            <a:off x="838200" y="365125"/>
            <a:ext cx="10515600" cy="1325563"/>
          </a:xfrm>
        </p:spPr>
        <p:txBody>
          <a:bodyPr/>
          <a:lstStyle/>
          <a:p>
            <a:r>
              <a:rPr lang="en-US" dirty="0">
                <a:solidFill>
                  <a:srgbClr val="19384D"/>
                </a:solidFill>
              </a:rPr>
              <a:t>Notice</a:t>
            </a:r>
          </a:p>
        </p:txBody>
      </p:sp>
      <p:sp>
        <p:nvSpPr>
          <p:cNvPr id="3" name="Content Placeholder 2">
            <a:extLst>
              <a:ext uri="{FF2B5EF4-FFF2-40B4-BE49-F238E27FC236}">
                <a16:creationId xmlns:a16="http://schemas.microsoft.com/office/drawing/2014/main" id="{1C0BE6FA-3EED-E101-8399-990A88914133}"/>
              </a:ext>
            </a:extLst>
          </p:cNvPr>
          <p:cNvSpPr>
            <a:spLocks noGrp="1"/>
          </p:cNvSpPr>
          <p:nvPr>
            <p:ph idx="1"/>
          </p:nvPr>
        </p:nvSpPr>
        <p:spPr/>
        <p:txBody>
          <a:bodyPr>
            <a:normAutofit/>
          </a:bodyPr>
          <a:lstStyle/>
          <a:p>
            <a:pPr marL="0" indent="0">
              <a:buNone/>
            </a:pPr>
            <a:r>
              <a:rPr lang="en-US" sz="3600" b="1" dirty="0"/>
              <a:t>Mattox v. McDonough, 34 Vet.App. 61 (2021), </a:t>
            </a:r>
            <a:r>
              <a:rPr lang="en-US" sz="3600" b="1" i="1" dirty="0"/>
              <a:t>aff’d</a:t>
            </a:r>
            <a:r>
              <a:rPr lang="en-US" sz="3600" b="1" dirty="0"/>
              <a:t>,</a:t>
            </a:r>
            <a:r>
              <a:rPr lang="en-US" sz="3600" b="1" i="1" dirty="0"/>
              <a:t> </a:t>
            </a:r>
            <a:r>
              <a:rPr lang="en-US" sz="3600" b="1" dirty="0"/>
              <a:t>56 F.4th 1369 (Fed. Cir. 2023)</a:t>
            </a:r>
          </a:p>
          <a:p>
            <a:r>
              <a:rPr lang="en-US" b="1" dirty="0"/>
              <a:t>Issue:  </a:t>
            </a:r>
            <a:r>
              <a:rPr lang="en-US" dirty="0"/>
              <a:t>Do the amended notice requirements of 38 U.S.C. § 5104(b) apply to a Board decision because it issued after the AMA’s effective date?</a:t>
            </a:r>
          </a:p>
          <a:p>
            <a:r>
              <a:rPr lang="en-US" b="1" dirty="0"/>
              <a:t>Holding:  No.  </a:t>
            </a:r>
            <a:r>
              <a:rPr lang="en-US" dirty="0"/>
              <a:t>The amended notice requirements do not apply unless 1) the initial decision that led to an administrative appeal was issued on or after February 19, 2019, or 2) the claimant opts into the AMA system.</a:t>
            </a:r>
          </a:p>
        </p:txBody>
      </p:sp>
      <p:pic>
        <p:nvPicPr>
          <p:cNvPr id="4" name="Picture 3">
            <a:extLst>
              <a:ext uri="{FF2B5EF4-FFF2-40B4-BE49-F238E27FC236}">
                <a16:creationId xmlns:a16="http://schemas.microsoft.com/office/drawing/2014/main" id="{5211E35B-E405-0A28-9867-1C9F4333C398}"/>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1685289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06438E-E960-C0D9-6F08-3C197C4DD171}"/>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6600" b="1" dirty="0"/>
              <a:t>Evidentiary Window</a:t>
            </a:r>
          </a:p>
        </p:txBody>
      </p:sp>
    </p:spTree>
    <p:extLst>
      <p:ext uri="{BB962C8B-B14F-4D97-AF65-F5344CB8AC3E}">
        <p14:creationId xmlns:p14="http://schemas.microsoft.com/office/powerpoint/2010/main" val="39920489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94A76-DA6F-57F3-8274-5038184E63DA}"/>
              </a:ext>
            </a:extLst>
          </p:cNvPr>
          <p:cNvSpPr>
            <a:spLocks noGrp="1"/>
          </p:cNvSpPr>
          <p:nvPr>
            <p:ph type="title" idx="4294967295"/>
          </p:nvPr>
        </p:nvSpPr>
        <p:spPr>
          <a:xfrm>
            <a:off x="838200" y="365125"/>
            <a:ext cx="10515600" cy="1325563"/>
          </a:xfrm>
        </p:spPr>
        <p:txBody>
          <a:bodyPr/>
          <a:lstStyle/>
          <a:p>
            <a:r>
              <a:rPr lang="en-US" dirty="0">
                <a:solidFill>
                  <a:srgbClr val="19384D"/>
                </a:solidFill>
              </a:rPr>
              <a:t>Notice</a:t>
            </a:r>
          </a:p>
        </p:txBody>
      </p:sp>
      <p:sp>
        <p:nvSpPr>
          <p:cNvPr id="3" name="Content Placeholder 2">
            <a:extLst>
              <a:ext uri="{FF2B5EF4-FFF2-40B4-BE49-F238E27FC236}">
                <a16:creationId xmlns:a16="http://schemas.microsoft.com/office/drawing/2014/main" id="{746AAD89-7214-09FC-3E9D-42FD74D72603}"/>
              </a:ext>
            </a:extLst>
          </p:cNvPr>
          <p:cNvSpPr>
            <a:spLocks noGrp="1"/>
          </p:cNvSpPr>
          <p:nvPr>
            <p:ph idx="1"/>
          </p:nvPr>
        </p:nvSpPr>
        <p:spPr/>
        <p:txBody>
          <a:bodyPr>
            <a:normAutofit/>
          </a:bodyPr>
          <a:lstStyle/>
          <a:p>
            <a:pPr marL="0" indent="0">
              <a:buNone/>
            </a:pPr>
            <a:r>
              <a:rPr lang="en-US" sz="3600" b="1" dirty="0"/>
              <a:t>Cowan v. McDonough, 35 Vet.App. 232 (2022)</a:t>
            </a:r>
          </a:p>
          <a:p>
            <a:r>
              <a:rPr lang="en-US" b="1" dirty="0"/>
              <a:t>Issue:  </a:t>
            </a:r>
            <a:r>
              <a:rPr lang="en-US" dirty="0"/>
              <a:t>Does 38 U.S.C. § 5104 require the notice letter itself to contain all the statutory notice elements?</a:t>
            </a:r>
          </a:p>
          <a:p>
            <a:r>
              <a:rPr lang="en-US" b="1" dirty="0"/>
              <a:t>Holding:  No.  </a:t>
            </a:r>
            <a:r>
              <a:rPr lang="en-US" dirty="0"/>
              <a:t>Section 5104 is silent about the form for conveying its notice requirements.  VA reasonably filled this gap with 38 C.F.R. § 3.103(f), which provides that the notice must be in writing and may include a notice letter, enclosures, or a combination of those documents.</a:t>
            </a:r>
          </a:p>
        </p:txBody>
      </p:sp>
      <p:pic>
        <p:nvPicPr>
          <p:cNvPr id="4" name="Picture 3">
            <a:extLst>
              <a:ext uri="{FF2B5EF4-FFF2-40B4-BE49-F238E27FC236}">
                <a16:creationId xmlns:a16="http://schemas.microsoft.com/office/drawing/2014/main" id="{60CD6A91-AFEA-A2F9-0729-4F50E1EC47CD}"/>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2377721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5691C86-8E47-698F-4F8E-9F5D0BBB5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C7DCA-8A8A-3F9F-7AC8-FC9AFC5A49FA}"/>
              </a:ext>
            </a:extLst>
          </p:cNvPr>
          <p:cNvSpPr>
            <a:spLocks noGrp="1"/>
          </p:cNvSpPr>
          <p:nvPr>
            <p:ph type="title" idx="4294967295"/>
          </p:nvPr>
        </p:nvSpPr>
        <p:spPr>
          <a:xfrm>
            <a:off x="838200" y="365125"/>
            <a:ext cx="10515600" cy="1325563"/>
          </a:xfrm>
        </p:spPr>
        <p:txBody>
          <a:bodyPr/>
          <a:lstStyle/>
          <a:p>
            <a:r>
              <a:rPr lang="en-US" dirty="0">
                <a:solidFill>
                  <a:srgbClr val="19384D"/>
                </a:solidFill>
              </a:rPr>
              <a:t>Notice</a:t>
            </a:r>
          </a:p>
        </p:txBody>
      </p:sp>
      <p:sp>
        <p:nvSpPr>
          <p:cNvPr id="3" name="Content Placeholder 2">
            <a:extLst>
              <a:ext uri="{FF2B5EF4-FFF2-40B4-BE49-F238E27FC236}">
                <a16:creationId xmlns:a16="http://schemas.microsoft.com/office/drawing/2014/main" id="{9C855D09-97A1-78DC-3B32-65B3A229A3C4}"/>
              </a:ext>
            </a:extLst>
          </p:cNvPr>
          <p:cNvSpPr>
            <a:spLocks noGrp="1"/>
          </p:cNvSpPr>
          <p:nvPr>
            <p:ph idx="1"/>
          </p:nvPr>
        </p:nvSpPr>
        <p:spPr/>
        <p:txBody>
          <a:bodyPr>
            <a:normAutofit fontScale="92500"/>
          </a:bodyPr>
          <a:lstStyle/>
          <a:p>
            <a:pPr marL="0" indent="0">
              <a:buNone/>
            </a:pPr>
            <a:r>
              <a:rPr lang="en-US" sz="3600" b="1" dirty="0"/>
              <a:t>Greer v. McDonough, 36 Vet.App. 220 (2023)</a:t>
            </a:r>
          </a:p>
          <a:p>
            <a:r>
              <a:rPr lang="en-US" b="1" dirty="0"/>
              <a:t>Issue:  </a:t>
            </a:r>
            <a:r>
              <a:rPr lang="en-US" dirty="0"/>
              <a:t>Do the notice requirements in 38 U.S.C. § 5104 apply to the Board?</a:t>
            </a:r>
          </a:p>
          <a:p>
            <a:r>
              <a:rPr lang="en-US" b="1" dirty="0"/>
              <a:t>Holding:  No. </a:t>
            </a:r>
            <a:r>
              <a:rPr lang="en-US" dirty="0"/>
              <a:t>The Honoring Our PACT Act of 2022, Pub. L. No. 117-168, 136 Stat. 1759, includes a rule of construction, which states: “None of the amendments made by this section shall be construed to apply section 5104(a) of such title [i.e., title 38] to decisions of the Board of Veterans’ Appeals under chapter 71 of such title.”  </a:t>
            </a:r>
            <a:r>
              <a:rPr lang="en-US" i="1" dirty="0"/>
              <a:t>Id.</a:t>
            </a:r>
            <a:r>
              <a:rPr lang="en-US" dirty="0"/>
              <a:t> § 807(b), 136 Stat. at 1806.</a:t>
            </a:r>
          </a:p>
          <a:p>
            <a:pPr lvl="1"/>
            <a:r>
              <a:rPr lang="en-US" dirty="0"/>
              <a:t>“From this plain language, we understand the implicit but clear instruction from Congress to be that section 5104(a) did not apply to decisions of the Board under the AMA at the time of the PACT Act’s passage and that this inapplicability is to continue thereafter.”</a:t>
            </a:r>
          </a:p>
          <a:p>
            <a:pPr marL="0" indent="0">
              <a:buNone/>
            </a:pPr>
            <a:endParaRPr lang="en-US" dirty="0"/>
          </a:p>
          <a:p>
            <a:pPr marL="0" indent="0">
              <a:buNone/>
            </a:pPr>
            <a:endParaRPr lang="en-US" sz="3600" dirty="0"/>
          </a:p>
        </p:txBody>
      </p:sp>
      <p:pic>
        <p:nvPicPr>
          <p:cNvPr id="4" name="Picture 3">
            <a:extLst>
              <a:ext uri="{FF2B5EF4-FFF2-40B4-BE49-F238E27FC236}">
                <a16:creationId xmlns:a16="http://schemas.microsoft.com/office/drawing/2014/main" id="{4C811523-EEE3-98AB-B6FC-3A1F014AAC17}"/>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12757715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B5117-D93D-B580-79DD-8FD1F43FA9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1D9603-7ED9-71D5-4EE2-0D00C4A72FD0}"/>
              </a:ext>
            </a:extLst>
          </p:cNvPr>
          <p:cNvSpPr>
            <a:spLocks noGrp="1"/>
          </p:cNvSpPr>
          <p:nvPr>
            <p:ph idx="1"/>
          </p:nvPr>
        </p:nvSpPr>
        <p:spPr/>
        <p:txBody>
          <a:bodyPr/>
          <a:lstStyle/>
          <a:p>
            <a:pPr marL="0" indent="0" algn="ctr">
              <a:buNone/>
            </a:pPr>
            <a:endParaRPr lang="en-US" sz="6600" kern="100" dirty="0">
              <a:ln>
                <a:solidFill>
                  <a:schemeClr val="accent1">
                    <a:alpha val="0"/>
                  </a:schemeClr>
                </a:solidFill>
              </a:ln>
              <a:solidFill>
                <a:srgbClr val="19384D"/>
              </a:solidFill>
              <a:ea typeface="Aptos" panose="020B0004020202020204" pitchFamily="34" charset="0"/>
              <a:cs typeface="Times New Roman" panose="02020603050405020304" pitchFamily="18" charset="0"/>
            </a:endParaRPr>
          </a:p>
          <a:p>
            <a:pPr marL="0" indent="0" algn="ctr">
              <a:buNone/>
            </a:pPr>
            <a:r>
              <a:rPr lang="en-US" sz="6600" b="1" kern="100" dirty="0">
                <a:ln>
                  <a:solidFill>
                    <a:schemeClr val="accent1">
                      <a:alpha val="0"/>
                    </a:schemeClr>
                  </a:solidFill>
                </a:ln>
                <a:solidFill>
                  <a:srgbClr val="19384D"/>
                </a:solidFill>
                <a:ea typeface="Aptos" panose="020B0004020202020204" pitchFamily="34" charset="0"/>
                <a:cs typeface="Times New Roman" panose="02020603050405020304" pitchFamily="18" charset="0"/>
              </a:rPr>
              <a:t>Hearings</a:t>
            </a:r>
          </a:p>
          <a:p>
            <a:endParaRPr lang="en-US" dirty="0"/>
          </a:p>
        </p:txBody>
      </p:sp>
    </p:spTree>
    <p:extLst>
      <p:ext uri="{BB962C8B-B14F-4D97-AF65-F5344CB8AC3E}">
        <p14:creationId xmlns:p14="http://schemas.microsoft.com/office/powerpoint/2010/main" val="42131210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A166-4A59-FFBB-0AA0-46706CDC7398}"/>
              </a:ext>
            </a:extLst>
          </p:cNvPr>
          <p:cNvSpPr>
            <a:spLocks noGrp="1"/>
          </p:cNvSpPr>
          <p:nvPr>
            <p:ph type="title" idx="4294967295"/>
          </p:nvPr>
        </p:nvSpPr>
        <p:spPr>
          <a:xfrm>
            <a:off x="838200" y="365125"/>
            <a:ext cx="10515600" cy="1325563"/>
          </a:xfrm>
        </p:spPr>
        <p:txBody>
          <a:bodyPr/>
          <a:lstStyle/>
          <a:p>
            <a:r>
              <a:rPr lang="en-US" dirty="0">
                <a:solidFill>
                  <a:srgbClr val="19384D"/>
                </a:solidFill>
              </a:rPr>
              <a:t>Hearings</a:t>
            </a:r>
          </a:p>
        </p:txBody>
      </p:sp>
      <p:sp>
        <p:nvSpPr>
          <p:cNvPr id="3" name="Content Placeholder 2">
            <a:extLst>
              <a:ext uri="{FF2B5EF4-FFF2-40B4-BE49-F238E27FC236}">
                <a16:creationId xmlns:a16="http://schemas.microsoft.com/office/drawing/2014/main" id="{402F0C6C-816D-099A-A2EE-0E59F2E4780D}"/>
              </a:ext>
            </a:extLst>
          </p:cNvPr>
          <p:cNvSpPr>
            <a:spLocks noGrp="1"/>
          </p:cNvSpPr>
          <p:nvPr>
            <p:ph idx="1"/>
          </p:nvPr>
        </p:nvSpPr>
        <p:spPr/>
        <p:txBody>
          <a:bodyPr/>
          <a:lstStyle/>
          <a:p>
            <a:pPr marL="0" indent="0">
              <a:buNone/>
            </a:pPr>
            <a:r>
              <a:rPr lang="en-US" sz="3200" b="1" dirty="0"/>
              <a:t>Frantzis v. McDonough, 35 Vet.App. 354 (2022), </a:t>
            </a:r>
            <a:r>
              <a:rPr lang="en-US" sz="3200" b="1" i="1" dirty="0"/>
              <a:t>aff’d</a:t>
            </a:r>
            <a:r>
              <a:rPr lang="en-US" sz="3200" b="1" dirty="0"/>
              <a:t>, 104 F.4th 262 (Fed. Cir. 2024)</a:t>
            </a:r>
          </a:p>
          <a:p>
            <a:r>
              <a:rPr lang="en-US" b="1" dirty="0"/>
              <a:t>Issue</a:t>
            </a:r>
            <a:r>
              <a:rPr lang="en-US" dirty="0"/>
              <a:t>: Does 38 U.S.C. § 7102 require the Board member who conducted the hearing to make the resulting decision?  </a:t>
            </a:r>
          </a:p>
          <a:p>
            <a:r>
              <a:rPr lang="en-US" b="1" dirty="0"/>
              <a:t>Holding:  No.</a:t>
            </a:r>
            <a:r>
              <a:rPr lang="en-US" dirty="0"/>
              <a:t>  The AMA amended 38 U.S.C. § 7107 to remove the same Board member requirement in the legacy system.  The unchanged language of § 7102 cannot supply that requirement in the AMA system.</a:t>
            </a:r>
          </a:p>
          <a:p>
            <a:endParaRPr lang="en-US" dirty="0"/>
          </a:p>
        </p:txBody>
      </p:sp>
    </p:spTree>
    <p:extLst>
      <p:ext uri="{BB962C8B-B14F-4D97-AF65-F5344CB8AC3E}">
        <p14:creationId xmlns:p14="http://schemas.microsoft.com/office/powerpoint/2010/main" val="107716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DE298-231F-521A-904E-00BCB916010E}"/>
              </a:ext>
            </a:extLst>
          </p:cNvPr>
          <p:cNvSpPr>
            <a:spLocks noGrp="1"/>
          </p:cNvSpPr>
          <p:nvPr>
            <p:ph type="title" idx="4294967295"/>
          </p:nvPr>
        </p:nvSpPr>
        <p:spPr>
          <a:xfrm>
            <a:off x="838200" y="365125"/>
            <a:ext cx="10515600" cy="1325563"/>
          </a:xfrm>
        </p:spPr>
        <p:txBody>
          <a:bodyPr anchor="ctr">
            <a:normAutofit/>
          </a:bodyPr>
          <a:lstStyle/>
          <a:p>
            <a:r>
              <a:rPr lang="en-US" dirty="0">
                <a:solidFill>
                  <a:srgbClr val="19384D"/>
                </a:solidFill>
              </a:rPr>
              <a:t>Hearings</a:t>
            </a:r>
          </a:p>
        </p:txBody>
      </p:sp>
      <p:sp>
        <p:nvSpPr>
          <p:cNvPr id="10" name="Content Placeholder 2">
            <a:extLst>
              <a:ext uri="{FF2B5EF4-FFF2-40B4-BE49-F238E27FC236}">
                <a16:creationId xmlns:a16="http://schemas.microsoft.com/office/drawing/2014/main" id="{15CCAAF6-A36B-15A1-FBB4-EF7719461219}"/>
              </a:ext>
            </a:extLst>
          </p:cNvPr>
          <p:cNvSpPr>
            <a:spLocks noGrp="1"/>
          </p:cNvSpPr>
          <p:nvPr>
            <p:ph idx="1"/>
          </p:nvPr>
        </p:nvSpPr>
        <p:spPr/>
        <p:txBody>
          <a:bodyPr>
            <a:normAutofit lnSpcReduction="10000"/>
          </a:bodyPr>
          <a:lstStyle/>
          <a:p>
            <a:pPr marL="0" indent="0">
              <a:buNone/>
            </a:pPr>
            <a:r>
              <a:rPr lang="en-US" sz="3200" b="1" dirty="0"/>
              <a:t>Bilharz/Pinto v. Collins, 2025 WL 2365379, 22-6158/23-7931 (Aug. 14, 2025)</a:t>
            </a:r>
          </a:p>
          <a:p>
            <a:pPr marL="0" indent="0">
              <a:buNone/>
            </a:pPr>
            <a:r>
              <a:rPr lang="en-US" b="1" dirty="0"/>
              <a:t>Issues:</a:t>
            </a:r>
          </a:p>
          <a:p>
            <a:pPr lvl="1"/>
            <a:r>
              <a:rPr lang="en-US" dirty="0"/>
              <a:t>(1) Does the right to due process or fair process require the Board member who conducted the hearing to make the decision on the appeal?</a:t>
            </a:r>
          </a:p>
          <a:p>
            <a:pPr lvl="1"/>
            <a:r>
              <a:rPr lang="en-US" dirty="0"/>
              <a:t>(2) Does </a:t>
            </a:r>
            <a:r>
              <a:rPr lang="en-US" i="1" dirty="0"/>
              <a:t>Bryant v. Shinseki</a:t>
            </a:r>
            <a:r>
              <a:rPr lang="en-US" dirty="0"/>
              <a:t>, 23 </a:t>
            </a:r>
            <a:r>
              <a:rPr lang="en-US" dirty="0" err="1"/>
              <a:t>Vet.App</a:t>
            </a:r>
            <a:r>
              <a:rPr lang="en-US" dirty="0"/>
              <a:t>. 488 (2010), still govern a Board member’s duties when conducting a hearing?</a:t>
            </a:r>
          </a:p>
          <a:p>
            <a:pPr marL="0" indent="0">
              <a:buNone/>
            </a:pPr>
            <a:r>
              <a:rPr lang="en-US" b="1" dirty="0"/>
              <a:t>Holdings:  1) No and 2) Yes.</a:t>
            </a:r>
            <a:r>
              <a:rPr lang="en-US" dirty="0"/>
              <a:t>  </a:t>
            </a:r>
          </a:p>
          <a:p>
            <a:pPr lvl="1"/>
            <a:r>
              <a:rPr lang="en-US" dirty="0"/>
              <a:t>It is not a categorical violation of due/fair process when different Board members conduct the hearing and make the decision</a:t>
            </a:r>
          </a:p>
          <a:p>
            <a:pPr lvl="1"/>
            <a:r>
              <a:rPr lang="en-US" i="1" dirty="0"/>
              <a:t>Bryant</a:t>
            </a:r>
            <a:r>
              <a:rPr lang="en-US" dirty="0"/>
              <a:t> remains viable because it mirrors the duties in 38 C.F.R. § 20.705.</a:t>
            </a:r>
          </a:p>
          <a:p>
            <a:pPr marL="0" indent="0">
              <a:buNone/>
            </a:pPr>
            <a:endParaRPr lang="en-US" dirty="0"/>
          </a:p>
        </p:txBody>
      </p:sp>
      <p:pic>
        <p:nvPicPr>
          <p:cNvPr id="3" name="Picture 2">
            <a:extLst>
              <a:ext uri="{FF2B5EF4-FFF2-40B4-BE49-F238E27FC236}">
                <a16:creationId xmlns:a16="http://schemas.microsoft.com/office/drawing/2014/main" id="{F4B156FB-DFFE-85F6-E136-BBA217372930}"/>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40321211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67000"/>
              </a:schemeClr>
            </a:gs>
            <a:gs pos="48000">
              <a:schemeClr val="accent1">
                <a:lumMod val="97000"/>
                <a:lumOff val="3000"/>
              </a:schemeClr>
            </a:gs>
            <a:gs pos="100000">
              <a:schemeClr val="accent1">
                <a:lumMod val="60000"/>
                <a:lumOff val="40000"/>
              </a:schemeClr>
            </a:gs>
          </a:gsLst>
          <a:lin ang="16200000" scaled="1"/>
        </a:gradFill>
        <a:effectLst/>
      </p:bgPr>
    </p:bg>
    <p:spTree>
      <p:nvGrpSpPr>
        <p:cNvPr id="1" name="">
          <a:extLst>
            <a:ext uri="{FF2B5EF4-FFF2-40B4-BE49-F238E27FC236}">
              <a16:creationId xmlns:a16="http://schemas.microsoft.com/office/drawing/2014/main" id="{4B83FB0D-720E-732F-3957-F92A3F091A7C}"/>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0B5E318E-ACA6-3B65-0D2D-EF86E48824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7A67D495-16DD-7D9E-36F5-C1555B791FB4}"/>
              </a:ext>
            </a:extLst>
          </p:cNvPr>
          <p:cNvPicPr>
            <a:picLocks noChangeAspect="1"/>
          </p:cNvPicPr>
          <p:nvPr/>
        </p:nvPicPr>
        <p:blipFill>
          <a:blip r:embed="rId3"/>
          <a:stretch>
            <a:fillRect/>
          </a:stretch>
        </p:blipFill>
        <p:spPr>
          <a:xfrm>
            <a:off x="2907087" y="998537"/>
            <a:ext cx="5922866" cy="1489914"/>
          </a:xfrm>
          <a:prstGeom prst="rect">
            <a:avLst/>
          </a:prstGeom>
        </p:spPr>
      </p:pic>
      <p:sp>
        <p:nvSpPr>
          <p:cNvPr id="25" name="Right Triangle 24">
            <a:extLst>
              <a:ext uri="{FF2B5EF4-FFF2-40B4-BE49-F238E27FC236}">
                <a16:creationId xmlns:a16="http://schemas.microsoft.com/office/drawing/2014/main" id="{808528E8-8B2B-57F0-DEFD-C0432EBF2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EC180DC1-9285-6B61-82AF-B31DB51AA2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7F0003-4BAF-EBFE-3021-0383188FE503}"/>
              </a:ext>
            </a:extLst>
          </p:cNvPr>
          <p:cNvSpPr>
            <a:spLocks noGrp="1"/>
          </p:cNvSpPr>
          <p:nvPr>
            <p:ph type="ctrTitle"/>
          </p:nvPr>
        </p:nvSpPr>
        <p:spPr>
          <a:xfrm>
            <a:off x="1407684" y="3111726"/>
            <a:ext cx="8921672" cy="2002885"/>
          </a:xfrm>
          <a:solidFill>
            <a:schemeClr val="bg1"/>
          </a:solidFill>
        </p:spPr>
        <p:txBody>
          <a:bodyPr anchor="b">
            <a:normAutofit/>
          </a:bodyPr>
          <a:lstStyle/>
          <a:p>
            <a:r>
              <a:rPr lang="en-US" sz="7200" b="1" dirty="0">
                <a:solidFill>
                  <a:schemeClr val="accent1">
                    <a:lumMod val="75000"/>
                  </a:schemeClr>
                </a:solidFill>
                <a:effectLst/>
                <a:ea typeface="Aptos" panose="020B0004020202020204" pitchFamily="34" charset="0"/>
                <a:cs typeface="Aptos" panose="020B0004020202020204" pitchFamily="34" charset="0"/>
              </a:rPr>
              <a:t>QUESTIONS?</a:t>
            </a:r>
            <a:br>
              <a:rPr lang="en-US" sz="5600" i="1" dirty="0">
                <a:latin typeface="Aptos" panose="020B0004020202020204" pitchFamily="34" charset="0"/>
              </a:rPr>
            </a:br>
            <a:endParaRPr lang="en-US" sz="5600" i="1" dirty="0">
              <a:latin typeface="Aptos" panose="020B0004020202020204" pitchFamily="34" charset="0"/>
            </a:endParaRPr>
          </a:p>
        </p:txBody>
      </p:sp>
    </p:spTree>
    <p:extLst>
      <p:ext uri="{BB962C8B-B14F-4D97-AF65-F5344CB8AC3E}">
        <p14:creationId xmlns:p14="http://schemas.microsoft.com/office/powerpoint/2010/main" val="116683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1936-0B3E-C23B-553F-472EA3CD92B2}"/>
              </a:ext>
            </a:extLst>
          </p:cNvPr>
          <p:cNvSpPr>
            <a:spLocks noGrp="1"/>
          </p:cNvSpPr>
          <p:nvPr>
            <p:ph type="title" idx="4294967295"/>
          </p:nvPr>
        </p:nvSpPr>
        <p:spPr>
          <a:xfrm>
            <a:off x="838200" y="365125"/>
            <a:ext cx="10515600" cy="1325563"/>
          </a:xfrm>
        </p:spPr>
        <p:txBody>
          <a:bodyPr>
            <a:normAutofit/>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1A0B5E53-D711-45F6-1D7B-8FFBF8F66383}"/>
              </a:ext>
            </a:extLst>
          </p:cNvPr>
          <p:cNvSpPr>
            <a:spLocks noGrp="1"/>
          </p:cNvSpPr>
          <p:nvPr>
            <p:ph idx="1"/>
          </p:nvPr>
        </p:nvSpPr>
        <p:spPr>
          <a:xfrm>
            <a:off x="838200" y="1550020"/>
            <a:ext cx="10515600" cy="4828478"/>
          </a:xfrm>
          <a:solidFill>
            <a:schemeClr val="bg1"/>
          </a:solidFill>
          <a:ln>
            <a:solidFill>
              <a:schemeClr val="accent4">
                <a:lumMod val="50000"/>
              </a:schemeClr>
            </a:solidFill>
          </a:ln>
        </p:spPr>
        <p:txBody>
          <a:bodyPr>
            <a:normAutofit/>
          </a:bodyPr>
          <a:lstStyle/>
          <a:p>
            <a:pPr marL="0" indent="0">
              <a:buNone/>
            </a:pPr>
            <a:r>
              <a:rPr lang="en-US" sz="3600" b="1" kern="100" dirty="0">
                <a:solidFill>
                  <a:srgbClr val="19384D"/>
                </a:solidFill>
                <a:effectLst/>
                <a:ea typeface="Aptos" panose="020B0004020202020204" pitchFamily="34" charset="0"/>
                <a:cs typeface="Times New Roman" panose="02020603050405020304" pitchFamily="18" charset="0"/>
              </a:rPr>
              <a:t>Andrews v. McDonough, 34 </a:t>
            </a:r>
            <a:r>
              <a:rPr lang="en-US" sz="3600" b="1" kern="100" dirty="0" err="1">
                <a:solidFill>
                  <a:srgbClr val="19384D"/>
                </a:solidFill>
                <a:effectLst/>
                <a:ea typeface="Aptos" panose="020B0004020202020204" pitchFamily="34" charset="0"/>
                <a:cs typeface="Times New Roman" panose="02020603050405020304" pitchFamily="18" charset="0"/>
              </a:rPr>
              <a:t>Vet.App</a:t>
            </a:r>
            <a:r>
              <a:rPr lang="en-US" sz="3600" b="1" kern="100" dirty="0">
                <a:solidFill>
                  <a:srgbClr val="19384D"/>
                </a:solidFill>
                <a:effectLst/>
                <a:ea typeface="Aptos" panose="020B0004020202020204" pitchFamily="34" charset="0"/>
                <a:cs typeface="Times New Roman" panose="02020603050405020304" pitchFamily="18" charset="0"/>
              </a:rPr>
              <a:t>. 151, 157 (2021) </a:t>
            </a:r>
          </a:p>
          <a:p>
            <a:r>
              <a:rPr lang="en-US" b="1" kern="100" dirty="0">
                <a:solidFill>
                  <a:srgbClr val="19384D"/>
                </a:solidFill>
                <a:ea typeface="Aptos" panose="020B0004020202020204" pitchFamily="34" charset="0"/>
                <a:cs typeface="Times New Roman" panose="02020603050405020304" pitchFamily="18" charset="0"/>
              </a:rPr>
              <a:t>Issue:  </a:t>
            </a:r>
            <a:r>
              <a:rPr lang="en-US" kern="100" dirty="0">
                <a:solidFill>
                  <a:srgbClr val="19384D"/>
                </a:solidFill>
                <a:ea typeface="Aptos" panose="020B0004020202020204" pitchFamily="34" charset="0"/>
                <a:cs typeface="Times New Roman" panose="02020603050405020304" pitchFamily="18" charset="0"/>
              </a:rPr>
              <a:t>Under the AMA, are the Board’s obligations on remand governed by </a:t>
            </a:r>
            <a:r>
              <a:rPr lang="en-US" i="1" kern="100" dirty="0">
                <a:solidFill>
                  <a:srgbClr val="19384D"/>
                </a:solidFill>
                <a:ea typeface="Aptos" panose="020B0004020202020204" pitchFamily="34" charset="0"/>
                <a:cs typeface="Times New Roman" panose="02020603050405020304" pitchFamily="18" charset="0"/>
              </a:rPr>
              <a:t>Kutscherousky v. West, </a:t>
            </a:r>
            <a:r>
              <a:rPr lang="en-US" kern="100" dirty="0">
                <a:solidFill>
                  <a:srgbClr val="19384D"/>
                </a:solidFill>
                <a:ea typeface="Aptos" panose="020B0004020202020204" pitchFamily="34" charset="0"/>
                <a:cs typeface="Times New Roman" panose="02020603050405020304" pitchFamily="18" charset="0"/>
              </a:rPr>
              <a:t>12 Vet.App. 369 (1999) (per curiam order)? </a:t>
            </a:r>
            <a:r>
              <a:rPr lang="en-US" i="1" kern="100" dirty="0">
                <a:solidFill>
                  <a:srgbClr val="19384D"/>
                </a:solidFill>
                <a:ea typeface="Aptos" panose="020B0004020202020204" pitchFamily="34" charset="0"/>
                <a:cs typeface="Times New Roman" panose="02020603050405020304" pitchFamily="18" charset="0"/>
              </a:rPr>
              <a:t>I.e.</a:t>
            </a:r>
            <a:r>
              <a:rPr lang="en-US" kern="100" dirty="0">
                <a:solidFill>
                  <a:srgbClr val="19384D"/>
                </a:solidFill>
                <a:ea typeface="Aptos" panose="020B0004020202020204" pitchFamily="34" charset="0"/>
                <a:cs typeface="Times New Roman" panose="02020603050405020304" pitchFamily="18" charset="0"/>
              </a:rPr>
              <a:t>, on remand, can an appellant submit additional evidence to the Board?</a:t>
            </a:r>
          </a:p>
          <a:p>
            <a:r>
              <a:rPr lang="en-US" b="1" kern="100" dirty="0">
                <a:solidFill>
                  <a:srgbClr val="19384D"/>
                </a:solidFill>
                <a:effectLst/>
                <a:ea typeface="Aptos" panose="020B0004020202020204" pitchFamily="34" charset="0"/>
                <a:cs typeface="Times New Roman" panose="02020603050405020304" pitchFamily="18" charset="0"/>
              </a:rPr>
              <a:t>Holding:  No.  </a:t>
            </a:r>
            <a:r>
              <a:rPr lang="en-US" kern="100" dirty="0">
                <a:solidFill>
                  <a:srgbClr val="19384D"/>
                </a:solidFill>
                <a:effectLst/>
                <a:ea typeface="Aptos" panose="020B0004020202020204" pitchFamily="34" charset="0"/>
                <a:cs typeface="Times New Roman" panose="02020603050405020304" pitchFamily="18" charset="0"/>
              </a:rPr>
              <a:t>Under the AMA, the record is limited to evidence of recor</a:t>
            </a:r>
            <a:r>
              <a:rPr lang="en-US" kern="100" dirty="0">
                <a:solidFill>
                  <a:srgbClr val="19384D"/>
                </a:solidFill>
                <a:ea typeface="Aptos" panose="020B0004020202020204" pitchFamily="34" charset="0"/>
                <a:cs typeface="Times New Roman" panose="02020603050405020304" pitchFamily="18" charset="0"/>
              </a:rPr>
              <a:t>d at the time of the AOJ decision, so </a:t>
            </a:r>
            <a:r>
              <a:rPr lang="en-US" i="1" kern="100" dirty="0" err="1">
                <a:solidFill>
                  <a:srgbClr val="19384D"/>
                </a:solidFill>
                <a:effectLst/>
                <a:ea typeface="Aptos" panose="020B0004020202020204" pitchFamily="34" charset="0"/>
                <a:cs typeface="Times New Roman" panose="02020603050405020304" pitchFamily="18" charset="0"/>
              </a:rPr>
              <a:t>Kutscherousky</a:t>
            </a:r>
            <a:r>
              <a:rPr lang="en-US" i="1" kern="100" dirty="0">
                <a:solidFill>
                  <a:srgbClr val="19384D"/>
                </a:solidFill>
                <a:effectLst/>
                <a:ea typeface="Aptos" panose="020B0004020202020204" pitchFamily="34" charset="0"/>
                <a:cs typeface="Times New Roman" panose="02020603050405020304" pitchFamily="18" charset="0"/>
              </a:rPr>
              <a:t> </a:t>
            </a:r>
            <a:r>
              <a:rPr lang="en-US" kern="100" dirty="0">
                <a:solidFill>
                  <a:srgbClr val="19384D"/>
                </a:solidFill>
                <a:effectLst/>
                <a:ea typeface="Aptos" panose="020B0004020202020204" pitchFamily="34" charset="0"/>
                <a:cs typeface="Times New Roman" panose="02020603050405020304" pitchFamily="18" charset="0"/>
              </a:rPr>
              <a:t>does not apply.  </a:t>
            </a:r>
          </a:p>
          <a:p>
            <a:pPr lvl="1"/>
            <a:r>
              <a:rPr lang="en-US" i="1" kern="100" dirty="0">
                <a:solidFill>
                  <a:srgbClr val="19384D"/>
                </a:solidFill>
                <a:effectLst/>
                <a:ea typeface="Aptos" panose="020B0004020202020204" pitchFamily="34" charset="0"/>
                <a:cs typeface="Times New Roman" panose="02020603050405020304" pitchFamily="18" charset="0"/>
              </a:rPr>
              <a:t>Fletcher</a:t>
            </a:r>
            <a:r>
              <a:rPr lang="en-US" kern="100" dirty="0">
                <a:solidFill>
                  <a:srgbClr val="19384D"/>
                </a:solidFill>
                <a:effectLst/>
                <a:ea typeface="Aptos" panose="020B0004020202020204" pitchFamily="34" charset="0"/>
                <a:cs typeface="Times New Roman" panose="02020603050405020304" pitchFamily="18" charset="0"/>
              </a:rPr>
              <a:t> </a:t>
            </a:r>
            <a:r>
              <a:rPr lang="en-US" i="1" kern="100" dirty="0">
                <a:solidFill>
                  <a:srgbClr val="19384D"/>
                </a:solidFill>
                <a:effectLst/>
                <a:ea typeface="Aptos" panose="020B0004020202020204" pitchFamily="34" charset="0"/>
                <a:cs typeface="Times New Roman" panose="02020603050405020304" pitchFamily="18" charset="0"/>
              </a:rPr>
              <a:t>v. </a:t>
            </a:r>
            <a:r>
              <a:rPr lang="en-US" i="1" kern="100" dirty="0">
                <a:solidFill>
                  <a:srgbClr val="19384D"/>
                </a:solidFill>
                <a:ea typeface="Aptos" panose="020B0004020202020204" pitchFamily="34" charset="0"/>
                <a:cs typeface="Times New Roman" panose="02020603050405020304" pitchFamily="18" charset="0"/>
              </a:rPr>
              <a:t>Derwinski</a:t>
            </a:r>
            <a:r>
              <a:rPr lang="en-US" kern="100" dirty="0">
                <a:solidFill>
                  <a:srgbClr val="19384D"/>
                </a:solidFill>
                <a:ea typeface="Aptos" panose="020B0004020202020204" pitchFamily="34" charset="0"/>
                <a:cs typeface="Times New Roman" panose="02020603050405020304" pitchFamily="18" charset="0"/>
              </a:rPr>
              <a:t>, 1 Vet.App. 394 (1991) </a:t>
            </a:r>
            <a:r>
              <a:rPr lang="en-US" kern="100" dirty="0">
                <a:solidFill>
                  <a:srgbClr val="19384D"/>
                </a:solidFill>
                <a:effectLst/>
                <a:ea typeface="Aptos" panose="020B0004020202020204" pitchFamily="34" charset="0"/>
                <a:cs typeface="Times New Roman" panose="02020603050405020304" pitchFamily="18" charset="0"/>
              </a:rPr>
              <a:t>still applies to the extent it requires the Board to </a:t>
            </a:r>
            <a:r>
              <a:rPr lang="en-US" dirty="0">
                <a:solidFill>
                  <a:srgbClr val="19384D"/>
                </a:solidFill>
              </a:rPr>
              <a:t>“reexamine the evidence of record, seek any other evidence [if the AOJ failed to satisfy its duty to assist—as it did here], and issue a timely, well-supported decision.”</a:t>
            </a:r>
            <a:endParaRPr lang="en-US" kern="100" dirty="0">
              <a:solidFill>
                <a:srgbClr val="19384D"/>
              </a:solidFill>
              <a:effectLst/>
              <a:ea typeface="Aptos" panose="020B000402020202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7FA79330-37FC-CBD4-FD44-B841B2A1832B}"/>
              </a:ext>
            </a:extLst>
          </p:cNvPr>
          <p:cNvPicPr>
            <a:picLocks noChangeAspect="1"/>
          </p:cNvPicPr>
          <p:nvPr/>
        </p:nvPicPr>
        <p:blipFill>
          <a:blip r:embed="rId3"/>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927965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37389E3-34AE-E4D4-7352-429984DB3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AD76D1-C4D7-DC92-ADE2-51CB00B11A75}"/>
              </a:ext>
            </a:extLst>
          </p:cNvPr>
          <p:cNvSpPr>
            <a:spLocks noGrp="1"/>
          </p:cNvSpPr>
          <p:nvPr>
            <p:ph type="title" idx="4294967295"/>
          </p:nvPr>
        </p:nvSpPr>
        <p:spPr>
          <a:xfrm>
            <a:off x="838200" y="365125"/>
            <a:ext cx="10515600" cy="1325563"/>
          </a:xfrm>
        </p:spPr>
        <p:txBody>
          <a:bodyPr>
            <a:normAutofit/>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F9A79016-8238-0D4D-6274-CA6E84B25302}"/>
              </a:ext>
            </a:extLst>
          </p:cNvPr>
          <p:cNvSpPr>
            <a:spLocks noGrp="1"/>
          </p:cNvSpPr>
          <p:nvPr>
            <p:ph idx="1"/>
          </p:nvPr>
        </p:nvSpPr>
        <p:spPr>
          <a:xfrm>
            <a:off x="838200" y="1550020"/>
            <a:ext cx="10515600" cy="4828478"/>
          </a:xfrm>
          <a:solidFill>
            <a:schemeClr val="bg1"/>
          </a:solidFill>
          <a:ln>
            <a:solidFill>
              <a:schemeClr val="accent4">
                <a:lumMod val="50000"/>
              </a:schemeClr>
            </a:solidFill>
          </a:ln>
        </p:spPr>
        <p:txBody>
          <a:bodyPr>
            <a:normAutofit/>
          </a:bodyPr>
          <a:lstStyle/>
          <a:p>
            <a:pPr marL="0" indent="0">
              <a:buNone/>
            </a:pPr>
            <a:r>
              <a:rPr lang="en-US" sz="3600" b="1" kern="100" dirty="0">
                <a:solidFill>
                  <a:srgbClr val="19384D"/>
                </a:solidFill>
                <a:effectLst/>
                <a:ea typeface="Aptos" panose="020B0004020202020204" pitchFamily="34" charset="0"/>
                <a:cs typeface="Times New Roman" panose="02020603050405020304" pitchFamily="18" charset="0"/>
              </a:rPr>
              <a:t>Andrews v. McDonough cont’d </a:t>
            </a:r>
          </a:p>
          <a:p>
            <a:r>
              <a:rPr lang="en-US" sz="3200" kern="100" dirty="0">
                <a:solidFill>
                  <a:srgbClr val="19384D"/>
                </a:solidFill>
                <a:effectLst/>
                <a:ea typeface="Aptos" panose="020B0004020202020204" pitchFamily="34" charset="0"/>
                <a:cs typeface="Times New Roman" panose="02020603050405020304" pitchFamily="18" charset="0"/>
              </a:rPr>
              <a:t>Pending legislation: H.R. 3834, “Protecting Veteran’s Claim Options Act”</a:t>
            </a:r>
          </a:p>
          <a:p>
            <a:pPr lvl="1"/>
            <a:r>
              <a:rPr lang="en-US" sz="2800" kern="100" dirty="0">
                <a:solidFill>
                  <a:srgbClr val="19384D"/>
                </a:solidFill>
                <a:ea typeface="Aptos" panose="020B0004020202020204" pitchFamily="34" charset="0"/>
                <a:cs typeface="Times New Roman" panose="02020603050405020304" pitchFamily="18" charset="0"/>
              </a:rPr>
              <a:t>Would amend 38 U.S.C. </a:t>
            </a:r>
            <a:r>
              <a:rPr lang="en-US" sz="2800" kern="100" dirty="0">
                <a:solidFill>
                  <a:srgbClr val="19384D"/>
                </a:solidFill>
                <a:latin typeface="Garamond" panose="02020404030301010803" pitchFamily="18" charset="0"/>
                <a:ea typeface="Aptos" panose="020B0004020202020204" pitchFamily="34" charset="0"/>
                <a:cs typeface="Times New Roman" panose="02020603050405020304" pitchFamily="18" charset="0"/>
              </a:rPr>
              <a:t>§ </a:t>
            </a:r>
            <a:r>
              <a:rPr lang="en-US" sz="2800" kern="100" dirty="0">
                <a:solidFill>
                  <a:srgbClr val="19384D"/>
                </a:solidFill>
                <a:ea typeface="Aptos" panose="020B0004020202020204" pitchFamily="34" charset="0"/>
                <a:cs typeface="Times New Roman" panose="02020603050405020304" pitchFamily="18" charset="0"/>
              </a:rPr>
              <a:t>7113 to provide that the evidentiary record before the Board includes evidence submitted within 90 days of a remand, which the Board shall consider in the first instance.</a:t>
            </a:r>
            <a:endParaRPr lang="en-US" sz="2800" kern="100" dirty="0">
              <a:solidFill>
                <a:srgbClr val="19384D"/>
              </a:solidFill>
              <a:effectLst/>
              <a:ea typeface="Aptos" panose="020B000402020202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ACDDD4F-FCDD-8960-C523-9BC3D311238E}"/>
              </a:ext>
            </a:extLst>
          </p:cNvPr>
          <p:cNvPicPr>
            <a:picLocks noChangeAspect="1"/>
          </p:cNvPicPr>
          <p:nvPr/>
        </p:nvPicPr>
        <p:blipFill>
          <a:blip r:embed="rId3"/>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992411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35D11-418E-7938-DE76-5AA4CF5D87AB}"/>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0F989BF3-05E5-FC80-194F-2A769EFDBD5D}"/>
              </a:ext>
            </a:extLst>
          </p:cNvPr>
          <p:cNvSpPr>
            <a:spLocks noGrp="1"/>
          </p:cNvSpPr>
          <p:nvPr>
            <p:ph idx="1"/>
          </p:nvPr>
        </p:nvSpPr>
        <p:spPr/>
        <p:txBody>
          <a:bodyPr>
            <a:normAutofit fontScale="85000" lnSpcReduction="10000"/>
          </a:bodyPr>
          <a:lstStyle/>
          <a:p>
            <a:pPr marL="0" indent="0">
              <a:buNone/>
            </a:pPr>
            <a:r>
              <a:rPr lang="en-US" sz="3900" b="1" dirty="0"/>
              <a:t>Aviles-Rivera v. McDonough, 35 Vet.App. 268 (2022)</a:t>
            </a:r>
          </a:p>
          <a:p>
            <a:r>
              <a:rPr lang="en-US" b="1" dirty="0"/>
              <a:t>Issue</a:t>
            </a:r>
            <a:r>
              <a:rPr lang="en-US" dirty="0"/>
              <a:t>:  Whether the Board erred in failing to consider the 11th National Academy of Sciences Agent Orange Update, which was published after Appellant opted into VA’s Rapid Appeals Modernization Program (RAMP) and requested higher-level review.  Appellant appealed to the Board on the direct review docket.</a:t>
            </a:r>
          </a:p>
          <a:p>
            <a:pPr lvl="0"/>
            <a:r>
              <a:rPr lang="en-US" b="1" dirty="0"/>
              <a:t>Holding:  No.</a:t>
            </a:r>
            <a:r>
              <a:rPr lang="en-US" dirty="0"/>
              <a:t>  The evidentiary record restrictions in 38 U.S.C. § 5104B(d) and 38 U.S.C. § 7113(a) barred the Board from considering the 11th NAS Update.</a:t>
            </a:r>
          </a:p>
          <a:p>
            <a:pPr lvl="1"/>
            <a:r>
              <a:rPr lang="en-US" dirty="0"/>
              <a:t>38 U.S.C. § 7104(d)(2)(A) indicates Congress was aware that certain evidence would not be considered if it did not comport with § 7113, and the two statutes must be read harmoniously.</a:t>
            </a:r>
          </a:p>
          <a:p>
            <a:r>
              <a:rPr lang="en-US" b="1" dirty="0"/>
              <a:t>Subsequent history:</a:t>
            </a:r>
            <a:r>
              <a:rPr lang="en-US" dirty="0"/>
              <a:t>  Fed. Cir. dismissed appeal as moot and vacated CAVC decision.  </a:t>
            </a:r>
            <a:r>
              <a:rPr lang="en-US" i="1" dirty="0"/>
              <a:t>Aviles-Rivera v. McDonough</a:t>
            </a:r>
            <a:r>
              <a:rPr lang="en-US" dirty="0"/>
              <a:t>, 2024 WL 2952689, at *1 (Fed. Cir. June 12, 2024).</a:t>
            </a:r>
          </a:p>
        </p:txBody>
      </p:sp>
      <p:pic>
        <p:nvPicPr>
          <p:cNvPr id="4" name="Picture 3">
            <a:extLst>
              <a:ext uri="{FF2B5EF4-FFF2-40B4-BE49-F238E27FC236}">
                <a16:creationId xmlns:a16="http://schemas.microsoft.com/office/drawing/2014/main" id="{81290405-655E-EFD6-C0BF-F2F828BC631A}"/>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1346955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0EB03-81EA-DB6D-A01D-8044FBB83CAB}"/>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36E3465B-21B0-DAE5-EB72-9AC46329F428}"/>
              </a:ext>
            </a:extLst>
          </p:cNvPr>
          <p:cNvSpPr>
            <a:spLocks noGrp="1"/>
          </p:cNvSpPr>
          <p:nvPr>
            <p:ph idx="1"/>
          </p:nvPr>
        </p:nvSpPr>
        <p:spPr/>
        <p:txBody>
          <a:bodyPr>
            <a:normAutofit fontScale="85000" lnSpcReduction="20000"/>
          </a:bodyPr>
          <a:lstStyle/>
          <a:p>
            <a:pPr marL="0" indent="0">
              <a:buNone/>
            </a:pPr>
            <a:r>
              <a:rPr lang="en-US" sz="3600" b="1" dirty="0"/>
              <a:t>Edwards v. McDonough, 36 Vet.App. 56 (2023)</a:t>
            </a:r>
          </a:p>
          <a:p>
            <a:r>
              <a:rPr lang="en-US" b="1" dirty="0"/>
              <a:t>Background:  </a:t>
            </a:r>
            <a:r>
              <a:rPr lang="en-US" dirty="0"/>
              <a:t>Veteran checked the “direct review” box on the NOD form but submitted new evidence with it.</a:t>
            </a:r>
            <a:endParaRPr lang="en-US" b="1" dirty="0"/>
          </a:p>
          <a:p>
            <a:pPr lvl="0"/>
            <a:r>
              <a:rPr lang="en-US" b="1" dirty="0"/>
              <a:t>Issue:  </a:t>
            </a:r>
            <a:r>
              <a:rPr lang="en-US" dirty="0"/>
              <a:t>Does 38 C.F.R. § 20.202(f) (“Unclear Notice of Disagreement”), which requires the Board to “contact the claimant to request clarification of the claimant’s intent” if it cannot identify which review option the claimant intended to select or which issue(s) the claimant wants to appeal, apply when the NOD form and an attached submission raise uncertainty about the claimant’s intent? </a:t>
            </a:r>
          </a:p>
          <a:p>
            <a:r>
              <a:rPr lang="en-US" b="1" dirty="0"/>
              <a:t>Holding:</a:t>
            </a:r>
            <a:r>
              <a:rPr lang="en-US" dirty="0"/>
              <a:t> </a:t>
            </a:r>
            <a:r>
              <a:rPr lang="en-US" b="1" dirty="0"/>
              <a:t> Yes.</a:t>
            </a:r>
            <a:r>
              <a:rPr lang="en-US" dirty="0"/>
              <a:t>  If the claimant requests direct review but attaches evidence to the form, the Board must seek clarification from the claimant as to the review option sought.</a:t>
            </a:r>
          </a:p>
          <a:p>
            <a:pPr lvl="1"/>
            <a:r>
              <a:rPr lang="en-US" dirty="0"/>
              <a:t>The Court emphasized that the NOD form contemplates attachment of documents, and the Board must consider the full context of a veteran’s submission.</a:t>
            </a:r>
          </a:p>
          <a:p>
            <a:r>
              <a:rPr kumimoji="0" lang="en-US" altLang="en-US" sz="2800" b="0" i="0" u="sng" strike="noStrike" cap="none" normalizeH="0" baseline="0" dirty="0">
                <a:ln>
                  <a:noFill/>
                </a:ln>
                <a:solidFill>
                  <a:schemeClr val="bg1"/>
                </a:solidFill>
                <a:effectLst/>
              </a:rPr>
              <a:t>Cook v. McDonough</a:t>
            </a:r>
            <a:r>
              <a:rPr kumimoji="0" lang="en-US" altLang="en-US" sz="2800" b="0" i="0" u="none" strike="noStrike" cap="none" normalizeH="0" baseline="0" dirty="0">
                <a:ln>
                  <a:noFill/>
                </a:ln>
                <a:solidFill>
                  <a:schemeClr val="bg1"/>
                </a:solidFill>
                <a:effectLst/>
              </a:rPr>
              <a:t>, 36 Vet. App. 175 (</a:t>
            </a:r>
            <a:endParaRPr lang="en-US" dirty="0"/>
          </a:p>
        </p:txBody>
      </p:sp>
      <p:pic>
        <p:nvPicPr>
          <p:cNvPr id="4" name="Picture 3">
            <a:extLst>
              <a:ext uri="{FF2B5EF4-FFF2-40B4-BE49-F238E27FC236}">
                <a16:creationId xmlns:a16="http://schemas.microsoft.com/office/drawing/2014/main" id="{2503B62C-7CCF-9DD2-D3C4-6B02616741D3}"/>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435104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5A648-312F-EA2F-DDEC-3EBCDCB0BEC6}"/>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67D54269-C7D4-F16D-BEA3-AD35C03EC5C0}"/>
              </a:ext>
            </a:extLst>
          </p:cNvPr>
          <p:cNvSpPr>
            <a:spLocks noGrp="1"/>
          </p:cNvSpPr>
          <p:nvPr>
            <p:ph idx="1"/>
          </p:nvPr>
        </p:nvSpPr>
        <p:spPr/>
        <p:txBody>
          <a:bodyPr>
            <a:normAutofit fontScale="85000" lnSpcReduction="20000"/>
          </a:bodyPr>
          <a:lstStyle/>
          <a:p>
            <a:pPr marL="0" indent="0">
              <a:buNone/>
            </a:pPr>
            <a:r>
              <a:rPr lang="en-US" sz="3600" b="1" dirty="0"/>
              <a:t>Cook v. McDonough, 36 Vet.App. 175 (2023)</a:t>
            </a:r>
          </a:p>
          <a:p>
            <a:r>
              <a:rPr lang="en-US" b="1" dirty="0"/>
              <a:t>Issues:  </a:t>
            </a:r>
          </a:p>
          <a:p>
            <a:pPr marL="914400" lvl="1" indent="-457200">
              <a:buAutoNum type="arabicParenR"/>
            </a:pPr>
            <a:r>
              <a:rPr lang="en-US" dirty="0"/>
              <a:t>Under 38 U.S.C. § 7113(c), can the Board can consider evidence submitted between the AOJ decision and the filing of the NOD form when Appellant selects evidence submission on the NOD form?</a:t>
            </a:r>
          </a:p>
          <a:p>
            <a:pPr marL="914400" lvl="1" indent="-457200">
              <a:buAutoNum type="arabicParenR"/>
            </a:pPr>
            <a:r>
              <a:rPr lang="en-US" dirty="0"/>
              <a:t>Did the Board provide an accurate general statement “reflecting whether evidence was not considered in making the decision because the evidence was received at a time when not permitted under [38 U.S.C. § 7113]” under 38 U.S.C. § 7104(d)(2)?</a:t>
            </a:r>
          </a:p>
          <a:p>
            <a:r>
              <a:rPr lang="en-US" b="1" dirty="0"/>
              <a:t>Holdings:</a:t>
            </a:r>
          </a:p>
          <a:p>
            <a:pPr marL="914400" lvl="1" indent="-457200">
              <a:buFont typeface="+mj-lt"/>
              <a:buAutoNum type="arabicParenR"/>
            </a:pPr>
            <a:r>
              <a:rPr lang="en-US" b="1" dirty="0"/>
              <a:t>No.  </a:t>
            </a:r>
            <a:r>
              <a:rPr lang="en-US" dirty="0"/>
              <a:t>When a veteran chooses evidence submission, 38 U.S.C. § 7113(c) and 38 C.F.R. § 20.303 limit the evidence the Board can consider to the evidence of record at the time of the AOJ decision and evidence submitted with the NOD or within 90 days of the NOD.</a:t>
            </a:r>
          </a:p>
          <a:p>
            <a:pPr marL="914400" lvl="1" indent="-457200">
              <a:buFont typeface="+mj-lt"/>
              <a:buAutoNum type="arabicParenR"/>
            </a:pPr>
            <a:r>
              <a:rPr lang="en-US" b="1" dirty="0"/>
              <a:t>No.</a:t>
            </a:r>
            <a:r>
              <a:rPr lang="en-US" dirty="0"/>
              <a:t>  The Board’s general statement informing Mr. Cook that it did not consider </a:t>
            </a:r>
            <a:r>
              <a:rPr lang="en-US" i="1" dirty="0"/>
              <a:t>only</a:t>
            </a:r>
            <a:r>
              <a:rPr lang="en-US" dirty="0"/>
              <a:t> evidence received after the 90 days following the NOD was “misleadingly inaccurate” because it also did not consider evidence submitted after the AOJ decision and before the NOD.</a:t>
            </a:r>
          </a:p>
        </p:txBody>
      </p:sp>
      <p:pic>
        <p:nvPicPr>
          <p:cNvPr id="4" name="Picture 3">
            <a:extLst>
              <a:ext uri="{FF2B5EF4-FFF2-40B4-BE49-F238E27FC236}">
                <a16:creationId xmlns:a16="http://schemas.microsoft.com/office/drawing/2014/main" id="{87669980-DF64-C778-A913-9E743B8C4F6D}"/>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1422878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B412-EACA-AF52-9B5B-EB90B9BCA9D9}"/>
              </a:ext>
            </a:extLst>
          </p:cNvPr>
          <p:cNvSpPr>
            <a:spLocks noGrp="1"/>
          </p:cNvSpPr>
          <p:nvPr>
            <p:ph type="title" idx="4294967295"/>
          </p:nvPr>
        </p:nvSpPr>
        <p:spPr>
          <a:xfrm>
            <a:off x="838200" y="365125"/>
            <a:ext cx="10515600" cy="1325563"/>
          </a:xfrm>
        </p:spPr>
        <p:txBody>
          <a:bodyPr/>
          <a:lstStyle/>
          <a:p>
            <a:r>
              <a:rPr lang="en-US" dirty="0">
                <a:solidFill>
                  <a:srgbClr val="19384D"/>
                </a:solidFill>
              </a:rPr>
              <a:t>Evidentiary Window</a:t>
            </a:r>
          </a:p>
        </p:txBody>
      </p:sp>
      <p:sp>
        <p:nvSpPr>
          <p:cNvPr id="3" name="Content Placeholder 2">
            <a:extLst>
              <a:ext uri="{FF2B5EF4-FFF2-40B4-BE49-F238E27FC236}">
                <a16:creationId xmlns:a16="http://schemas.microsoft.com/office/drawing/2014/main" id="{D40726D5-F098-7DD1-FD69-79CBCE5EC39A}"/>
              </a:ext>
            </a:extLst>
          </p:cNvPr>
          <p:cNvSpPr>
            <a:spLocks noGrp="1"/>
          </p:cNvSpPr>
          <p:nvPr>
            <p:ph idx="1"/>
          </p:nvPr>
        </p:nvSpPr>
        <p:spPr/>
        <p:txBody>
          <a:bodyPr>
            <a:normAutofit fontScale="92500"/>
          </a:bodyPr>
          <a:lstStyle/>
          <a:p>
            <a:pPr marL="0" indent="0">
              <a:buNone/>
            </a:pPr>
            <a:r>
              <a:rPr lang="en-US" sz="3600" b="1" dirty="0"/>
              <a:t>Davis v. McDonough,  36 Vet.App. 142 (2023)</a:t>
            </a:r>
          </a:p>
          <a:p>
            <a:r>
              <a:rPr lang="en-US" b="1" dirty="0"/>
              <a:t>Issue:  </a:t>
            </a:r>
            <a:r>
              <a:rPr lang="en-US" dirty="0"/>
              <a:t>Was the Board’s “receipt” of the notice of disagreement under 38 U.S.C. § 7113(c)(2)(B), which limits the evidentiary record before the Board to evidence submitted within 90 days following “receipt” of the NOD, on the date the NOD was 1) faxed to the Board or 2) uploaded to the claims file?</a:t>
            </a:r>
          </a:p>
          <a:p>
            <a:r>
              <a:rPr lang="en-US" b="1" dirty="0"/>
              <a:t>Holding:  1).</a:t>
            </a:r>
            <a:r>
              <a:rPr lang="en-US" dirty="0"/>
              <a:t>  The Board neither clearly erred in determining that it received Appellant’s NOD on August 14, 2019, nor clearly erred in refusing to consider evidence submitted after the 90-day evidence submission period ended on November 12, 2019.</a:t>
            </a:r>
          </a:p>
          <a:p>
            <a:pPr lvl="1"/>
            <a:r>
              <a:rPr lang="en-US" dirty="0"/>
              <a:t>The Court also rejected the alternative argument that the evidence was constructively part of the record.</a:t>
            </a:r>
          </a:p>
          <a:p>
            <a:endParaRPr lang="en-US" dirty="0"/>
          </a:p>
        </p:txBody>
      </p:sp>
      <p:pic>
        <p:nvPicPr>
          <p:cNvPr id="4" name="Picture 3">
            <a:extLst>
              <a:ext uri="{FF2B5EF4-FFF2-40B4-BE49-F238E27FC236}">
                <a16:creationId xmlns:a16="http://schemas.microsoft.com/office/drawing/2014/main" id="{94FC0F40-6771-7CB4-663D-72277667F2E6}"/>
              </a:ext>
            </a:extLst>
          </p:cNvPr>
          <p:cNvPicPr>
            <a:picLocks noChangeAspect="1"/>
          </p:cNvPicPr>
          <p:nvPr/>
        </p:nvPicPr>
        <p:blipFill>
          <a:blip r:embed="rId2"/>
          <a:stretch>
            <a:fillRect/>
          </a:stretch>
        </p:blipFill>
        <p:spPr>
          <a:xfrm>
            <a:off x="8281150" y="643824"/>
            <a:ext cx="3072650" cy="768163"/>
          </a:xfrm>
          <a:prstGeom prst="rect">
            <a:avLst/>
          </a:prstGeom>
        </p:spPr>
      </p:pic>
    </p:spTree>
    <p:extLst>
      <p:ext uri="{BB962C8B-B14F-4D97-AF65-F5344CB8AC3E}">
        <p14:creationId xmlns:p14="http://schemas.microsoft.com/office/powerpoint/2010/main" val="2243025837"/>
      </p:ext>
    </p:extLst>
  </p:cSld>
  <p:clrMapOvr>
    <a:masterClrMapping/>
  </p:clrMapOvr>
</p:sld>
</file>

<file path=ppt/theme/theme1.xml><?xml version="1.0" encoding="utf-8"?>
<a:theme xmlns:a="http://schemas.openxmlformats.org/drawingml/2006/main" name="1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f64a2996-57dc-463d-a500-3ac298d0794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08F941977C3746A0E47ABCCB5C512E" ma:contentTypeVersion="16" ma:contentTypeDescription="Create a new document." ma:contentTypeScope="" ma:versionID="84128eca48961f34f5b518484f32a714">
  <xsd:schema xmlns:xsd="http://www.w3.org/2001/XMLSchema" xmlns:xs="http://www.w3.org/2001/XMLSchema" xmlns:p="http://schemas.microsoft.com/office/2006/metadata/properties" xmlns:ns3="f64a2996-57dc-463d-a500-3ac298d0794f" xmlns:ns4="224391fa-0037-487f-bb91-4130c141fd33" targetNamespace="http://schemas.microsoft.com/office/2006/metadata/properties" ma:root="true" ma:fieldsID="58ade35dc457a390917e8204308475c5" ns3:_="" ns4:_="">
    <xsd:import namespace="f64a2996-57dc-463d-a500-3ac298d0794f"/>
    <xsd:import namespace="224391fa-0037-487f-bb91-4130c141fd3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_activity"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4a2996-57dc-463d-a500-3ac298d079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4391fa-0037-487f-bb91-4130c141fd3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AD0508-7851-4E30-A6D9-8FBE8DF921CA}">
  <ds:schemaRefs>
    <ds:schemaRef ds:uri="http://schemas.microsoft.com/sharepoint/v3/contenttype/forms"/>
  </ds:schemaRefs>
</ds:datastoreItem>
</file>

<file path=customXml/itemProps2.xml><?xml version="1.0" encoding="utf-8"?>
<ds:datastoreItem xmlns:ds="http://schemas.openxmlformats.org/officeDocument/2006/customXml" ds:itemID="{BAA01854-93BD-4CD5-81CB-25239A749018}">
  <ds:schemaRefs>
    <ds:schemaRef ds:uri="http://purl.org/dc/dcmitype/"/>
    <ds:schemaRef ds:uri="http://purl.org/dc/terms/"/>
    <ds:schemaRef ds:uri="http://purl.org/dc/elements/1.1/"/>
    <ds:schemaRef ds:uri="http://schemas.microsoft.com/office/2006/documentManagement/types"/>
    <ds:schemaRef ds:uri="http://www.w3.org/XML/1998/namespace"/>
    <ds:schemaRef ds:uri="f64a2996-57dc-463d-a500-3ac298d0794f"/>
    <ds:schemaRef ds:uri="http://schemas.microsoft.com/office/infopath/2007/PartnerControls"/>
    <ds:schemaRef ds:uri="http://schemas.openxmlformats.org/package/2006/metadata/core-properties"/>
    <ds:schemaRef ds:uri="224391fa-0037-487f-bb91-4130c141fd33"/>
    <ds:schemaRef ds:uri="http://schemas.microsoft.com/office/2006/metadata/properties"/>
  </ds:schemaRefs>
</ds:datastoreItem>
</file>

<file path=customXml/itemProps3.xml><?xml version="1.0" encoding="utf-8"?>
<ds:datastoreItem xmlns:ds="http://schemas.openxmlformats.org/officeDocument/2006/customXml" ds:itemID="{81DD2A7E-E395-42D1-AAF6-1AF9858A09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4a2996-57dc-463d-a500-3ac298d0794f"/>
    <ds:schemaRef ds:uri="224391fa-0037-487f-bb91-4130c141fd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otalTime>3079</TotalTime>
  <Words>3557</Words>
  <Application>Microsoft Office PowerPoint</Application>
  <PresentationFormat>Widescreen</PresentationFormat>
  <Paragraphs>196</Paragraphs>
  <Slides>35</Slides>
  <Notes>5</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35</vt:i4>
      </vt:variant>
    </vt:vector>
  </HeadingPairs>
  <TitlesOfParts>
    <vt:vector size="44" baseType="lpstr">
      <vt:lpstr>Aptos</vt:lpstr>
      <vt:lpstr>Aptos Display</vt:lpstr>
      <vt:lpstr>Arial</vt:lpstr>
      <vt:lpstr>Futura</vt:lpstr>
      <vt:lpstr>Garamond</vt:lpstr>
      <vt:lpstr>1_Office Theme</vt:lpstr>
      <vt:lpstr>2_Custom Design</vt:lpstr>
      <vt:lpstr>1_Custom Design</vt:lpstr>
      <vt:lpstr>Custom Design</vt:lpstr>
      <vt:lpstr>AMA – The First Five Years </vt:lpstr>
      <vt:lpstr>Introduction</vt:lpstr>
      <vt:lpstr>PowerPoint Presentation</vt:lpstr>
      <vt:lpstr>Evidentiary Window</vt:lpstr>
      <vt:lpstr>Evidentiary Window</vt:lpstr>
      <vt:lpstr>Evidentiary Window</vt:lpstr>
      <vt:lpstr>Evidentiary Window</vt:lpstr>
      <vt:lpstr>Evidentiary Window</vt:lpstr>
      <vt:lpstr>Evidentiary Window</vt:lpstr>
      <vt:lpstr>Evidentiary Window</vt:lpstr>
      <vt:lpstr>Evidentiary Window</vt:lpstr>
      <vt:lpstr>Evidentiary Window</vt:lpstr>
      <vt:lpstr>Evidentiary Window</vt:lpstr>
      <vt:lpstr>PowerPoint Presentation</vt:lpstr>
      <vt:lpstr>Claim Streams/Cont. Pursuit </vt:lpstr>
      <vt:lpstr>Claim Streams/Cont. Pursuit </vt:lpstr>
      <vt:lpstr>Claim Streams/Cont. Pursuit</vt:lpstr>
      <vt:lpstr>Claim Streams/Cont. Pursuit</vt:lpstr>
      <vt:lpstr>Claim Streams/Cont. Pursuit</vt:lpstr>
      <vt:lpstr>Claim Streams/Cont. Pursuit</vt:lpstr>
      <vt:lpstr>Claim Streams/Cont. Pursuit</vt:lpstr>
      <vt:lpstr>PowerPoint Presentation</vt:lpstr>
      <vt:lpstr>Application of AMA</vt:lpstr>
      <vt:lpstr>Application of AMA</vt:lpstr>
      <vt:lpstr>Application of AMA</vt:lpstr>
      <vt:lpstr>Application of AMA</vt:lpstr>
      <vt:lpstr>Application of AMA</vt:lpstr>
      <vt:lpstr>PowerPoint Presentation</vt:lpstr>
      <vt:lpstr>Notice</vt:lpstr>
      <vt:lpstr>Notice</vt:lpstr>
      <vt:lpstr>Notice</vt:lpstr>
      <vt:lpstr>PowerPoint Presentation</vt:lpstr>
      <vt:lpstr>Hearings</vt:lpstr>
      <vt:lpstr>Hearings</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 Burberry-Martin</dc:creator>
  <cp:lastModifiedBy>April Donahower</cp:lastModifiedBy>
  <cp:revision>173</cp:revision>
  <dcterms:created xsi:type="dcterms:W3CDTF">2020-05-12T13:41:18Z</dcterms:created>
  <dcterms:modified xsi:type="dcterms:W3CDTF">2025-09-30T14:41:30Z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0x0101000308F941977C3746A0E47ABCCB5C512E</vt:lpwstr>
  </property>
</Properties>
</file>